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  <p:sldMasterId id="2147483698" r:id="rId4"/>
  </p:sldMasterIdLst>
  <p:notesMasterIdLst>
    <p:notesMasterId r:id="rId22"/>
  </p:notesMasterIdLst>
  <p:sldIdLst>
    <p:sldId id="266" r:id="rId5"/>
    <p:sldId id="288" r:id="rId6"/>
    <p:sldId id="289" r:id="rId7"/>
    <p:sldId id="291" r:id="rId8"/>
    <p:sldId id="284" r:id="rId9"/>
    <p:sldId id="290" r:id="rId10"/>
    <p:sldId id="257" r:id="rId11"/>
    <p:sldId id="293" r:id="rId12"/>
    <p:sldId id="292" r:id="rId13"/>
    <p:sldId id="277" r:id="rId14"/>
    <p:sldId id="276" r:id="rId15"/>
    <p:sldId id="282" r:id="rId16"/>
    <p:sldId id="278" r:id="rId17"/>
    <p:sldId id="279" r:id="rId18"/>
    <p:sldId id="280" r:id="rId19"/>
    <p:sldId id="281" r:id="rId20"/>
    <p:sldId id="272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8B5"/>
    <a:srgbClr val="D422A5"/>
    <a:srgbClr val="000000"/>
    <a:srgbClr val="0ECCE0"/>
    <a:srgbClr val="BE1F04"/>
    <a:srgbClr val="DD2FAF"/>
    <a:srgbClr val="A7D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9" autoAdjust="0"/>
    <p:restoredTop sz="97491" autoAdjust="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0639A-7865-4AD2-B895-6DC2F2730215}" type="doc">
      <dgm:prSet loTypeId="urn:microsoft.com/office/officeart/2009/3/layout/StepUpProcess" loCatId="process" qsTypeId="urn:microsoft.com/office/officeart/2005/8/quickstyle/3d4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0A163D80-172F-4376-9146-7788BB501332}">
      <dgm:prSet phldrT="[Text]" custT="1"/>
      <dgm:spPr/>
      <dgm:t>
        <a:bodyPr/>
        <a:lstStyle/>
        <a:p>
          <a:r>
            <a:rPr lang="en-US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2556</a:t>
          </a:r>
        </a:p>
        <a:p>
          <a:endParaRPr lang="th-TH" sz="14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-ทดลองเครื่องมือเชิงปริมาณ </a:t>
          </a:r>
          <a:r>
            <a:rPr lang="en-US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</a:t>
          </a:r>
        </a:p>
      </dgm:t>
    </dgm:pt>
    <dgm:pt modelId="{DD71D92F-F945-493F-AF2B-487895BE7CA5}" type="parTrans" cxnId="{87A87284-9D59-4453-B94B-64E24AEDE7FF}">
      <dgm:prSet/>
      <dgm:spPr/>
      <dgm:t>
        <a:bodyPr/>
        <a:lstStyle/>
        <a:p>
          <a:endParaRPr lang="en-US" sz="2000">
            <a:cs typeface="+mn-cs"/>
          </a:endParaRPr>
        </a:p>
      </dgm:t>
    </dgm:pt>
    <dgm:pt modelId="{8AFF2506-B46C-4587-BB9A-B1B27DCEFF13}" type="sibTrans" cxnId="{87A87284-9D59-4453-B94B-64E24AEDE7FF}">
      <dgm:prSet/>
      <dgm:spPr/>
      <dgm:t>
        <a:bodyPr/>
        <a:lstStyle/>
        <a:p>
          <a:endParaRPr lang="en-US" sz="2000">
            <a:cs typeface="+mn-cs"/>
          </a:endParaRPr>
        </a:p>
      </dgm:t>
    </dgm:pt>
    <dgm:pt modelId="{D9F3503E-55E0-4891-950D-D3ABAB96D548}">
      <dgm:prSet phldrT="[Text]" custT="1"/>
      <dgm:spPr/>
      <dgm:t>
        <a:bodyPr/>
        <a:lstStyle/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2557 </a:t>
          </a:r>
        </a:p>
        <a:p>
          <a:endParaRPr lang="th-TH" sz="14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-เริ่มกระบวนการคุณภาพบริการ ในสถานพยาบาล</a:t>
          </a:r>
        </a:p>
        <a:p>
          <a:endParaRPr lang="th-TH" sz="14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th-TH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ประเมินรับรอง</a:t>
          </a:r>
          <a:r>
            <a:rPr lang="en-US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A/S/M </a:t>
          </a:r>
          <a:r>
            <a:rPr lang="th-TH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ทุกแห่ง    + ร้อยละ 30 </a:t>
          </a:r>
          <a:r>
            <a:rPr lang="en-US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</a:t>
          </a:r>
        </a:p>
        <a:p>
          <a:r>
            <a:rPr lang="en-US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(407 </a:t>
          </a:r>
          <a:r>
            <a:rPr lang="th-TH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รพ</a:t>
          </a:r>
          <a:r>
            <a:rPr lang="en-US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th-TH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บางจังหวัด ขอเก็บ </a:t>
          </a:r>
          <a:r>
            <a:rPr lang="th-TH" sz="1400" b="1" dirty="0" err="1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รพช</a:t>
          </a:r>
          <a:r>
            <a:rPr lang="th-TH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&lt; 30%)</a:t>
          </a:r>
          <a:endParaRPr lang="en-US" sz="1400" b="1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B166C68-8F65-421B-BB14-B8C4C1BFA9F0}" type="parTrans" cxnId="{5C8A6349-C1C9-45B7-B1AE-7E2D67538747}">
      <dgm:prSet/>
      <dgm:spPr/>
      <dgm:t>
        <a:bodyPr/>
        <a:lstStyle/>
        <a:p>
          <a:endParaRPr lang="en-US" sz="2000">
            <a:cs typeface="+mn-cs"/>
          </a:endParaRPr>
        </a:p>
      </dgm:t>
    </dgm:pt>
    <dgm:pt modelId="{9865572D-C01C-4D34-8142-690ADACEBF6D}" type="sibTrans" cxnId="{5C8A6349-C1C9-45B7-B1AE-7E2D67538747}">
      <dgm:prSet/>
      <dgm:spPr/>
      <dgm:t>
        <a:bodyPr/>
        <a:lstStyle/>
        <a:p>
          <a:endParaRPr lang="en-US" sz="2000">
            <a:cs typeface="+mn-cs"/>
          </a:endParaRPr>
        </a:p>
      </dgm:t>
    </dgm:pt>
    <dgm:pt modelId="{0445F733-6EAF-4295-A1AD-51BC1703AD5C}">
      <dgm:prSet phldrT="[Text]" custT="1"/>
      <dgm:spPr/>
      <dgm:t>
        <a:bodyPr/>
        <a:lstStyle/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2558</a:t>
          </a:r>
        </a:p>
        <a:p>
          <a:endParaRPr lang="th-TH" sz="14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-เพิ่ม “บูรณาการจัดการตนเอง”</a:t>
          </a:r>
        </a:p>
        <a:p>
          <a:endParaRPr lang="th-TH" sz="14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th-TH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ประเมินรับรอง   รพ ที่ยังไม่ผ่านปี 57 </a:t>
          </a:r>
        </a:p>
        <a:p>
          <a:r>
            <a:rPr lang="th-TH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+ ร้อยละ 40 </a:t>
          </a:r>
          <a:r>
            <a:rPr lang="en-US" sz="1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</a:t>
          </a:r>
        </a:p>
      </dgm:t>
    </dgm:pt>
    <dgm:pt modelId="{A10DB8FE-3B7A-43BB-849F-2BB111FD3BC5}" type="parTrans" cxnId="{74B273B7-7848-4F8D-878C-509859A77A15}">
      <dgm:prSet/>
      <dgm:spPr/>
      <dgm:t>
        <a:bodyPr/>
        <a:lstStyle/>
        <a:p>
          <a:endParaRPr lang="en-US" sz="2000">
            <a:cs typeface="+mn-cs"/>
          </a:endParaRPr>
        </a:p>
      </dgm:t>
    </dgm:pt>
    <dgm:pt modelId="{2A60D886-C759-4AEE-8DE2-89AE42320FB0}" type="sibTrans" cxnId="{74B273B7-7848-4F8D-878C-509859A77A15}">
      <dgm:prSet/>
      <dgm:spPr/>
      <dgm:t>
        <a:bodyPr/>
        <a:lstStyle/>
        <a:p>
          <a:endParaRPr lang="en-US" sz="2000">
            <a:cs typeface="+mn-cs"/>
          </a:endParaRPr>
        </a:p>
      </dgm:t>
    </dgm:pt>
    <dgm:pt modelId="{ECD20154-4231-4E7D-A22C-52C4EFE11D79}">
      <dgm:prSet phldrT="[Text]" custT="1"/>
      <dgm:spPr/>
      <dgm:t>
        <a:bodyPr/>
        <a:lstStyle/>
        <a:p>
          <a:endParaRPr lang="en-US" sz="20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en-US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B684C5-6AE8-49CA-8CDB-374ADE9C6193}" type="parTrans" cxnId="{0B72CF23-4027-42AF-AEE1-BE9D4A8B51D4}">
      <dgm:prSet/>
      <dgm:spPr/>
      <dgm:t>
        <a:bodyPr/>
        <a:lstStyle/>
        <a:p>
          <a:endParaRPr lang="th-TH"/>
        </a:p>
      </dgm:t>
    </dgm:pt>
    <dgm:pt modelId="{95FA06CB-430B-4B20-A42A-D6244B6CDB79}" type="sibTrans" cxnId="{0B72CF23-4027-42AF-AEE1-BE9D4A8B51D4}">
      <dgm:prSet/>
      <dgm:spPr/>
      <dgm:t>
        <a:bodyPr/>
        <a:lstStyle/>
        <a:p>
          <a:endParaRPr lang="th-TH"/>
        </a:p>
      </dgm:t>
    </dgm:pt>
    <dgm:pt modelId="{D63E6794-AB11-4E88-9A7E-BBA00841A258}">
      <dgm:prSet phldrT="[Text]" custT="1"/>
      <dgm:spPr/>
      <dgm:t>
        <a:bodyPr/>
        <a:lstStyle/>
        <a:p>
          <a:endParaRPr lang="en-US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F350995-32C4-49D1-A986-8BCF959AB38A}" type="parTrans" cxnId="{1FD33381-0F77-4946-9754-64043B850BE9}">
      <dgm:prSet/>
      <dgm:spPr/>
      <dgm:t>
        <a:bodyPr/>
        <a:lstStyle/>
        <a:p>
          <a:endParaRPr lang="th-TH"/>
        </a:p>
      </dgm:t>
    </dgm:pt>
    <dgm:pt modelId="{1A2EE529-EF32-47B6-A817-E5C8411AE904}" type="sibTrans" cxnId="{1FD33381-0F77-4946-9754-64043B850BE9}">
      <dgm:prSet/>
      <dgm:spPr/>
      <dgm:t>
        <a:bodyPr/>
        <a:lstStyle/>
        <a:p>
          <a:endParaRPr lang="th-TH"/>
        </a:p>
      </dgm:t>
    </dgm:pt>
    <dgm:pt modelId="{7A734B94-1EC1-4EDB-A1FA-442F7A57DC50}" type="pres">
      <dgm:prSet presAssocID="{5490639A-7865-4AD2-B895-6DC2F273021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643105B3-D284-420E-B1BC-20B693314CFA}" type="pres">
      <dgm:prSet presAssocID="{0A163D80-172F-4376-9146-7788BB501332}" presName="composite" presStyleCnt="0"/>
      <dgm:spPr/>
      <dgm:t>
        <a:bodyPr/>
        <a:lstStyle/>
        <a:p>
          <a:endParaRPr lang="th-TH"/>
        </a:p>
      </dgm:t>
    </dgm:pt>
    <dgm:pt modelId="{B95C7071-7396-4854-8E94-1DB3EFC5013D}" type="pres">
      <dgm:prSet presAssocID="{0A163D80-172F-4376-9146-7788BB501332}" presName="LShape" presStyleLbl="alignNode1" presStyleIdx="0" presStyleCnt="9" custScaleX="127928" custScaleY="99555" custLinFactNeighborX="10405" custLinFactNeighborY="-43843"/>
      <dgm:spPr/>
      <dgm:t>
        <a:bodyPr/>
        <a:lstStyle/>
        <a:p>
          <a:endParaRPr lang="th-TH"/>
        </a:p>
      </dgm:t>
    </dgm:pt>
    <dgm:pt modelId="{F3381455-385C-4814-ACA4-864FA6CD60C8}" type="pres">
      <dgm:prSet presAssocID="{0A163D80-172F-4376-9146-7788BB501332}" presName="ParentText" presStyleLbl="revTx" presStyleIdx="0" presStyleCnt="5" custScaleX="125025" custScaleY="52486" custLinFactNeighborX="10110" custLinFactNeighborY="-495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827BE-F5DD-4A17-BF17-72D897EA5AA4}" type="pres">
      <dgm:prSet presAssocID="{0A163D80-172F-4376-9146-7788BB501332}" presName="Triangle" presStyleLbl="alignNode1" presStyleIdx="1" presStyleCnt="9" custScaleX="156845" custLinFactX="-200000" custLinFactY="-17872" custLinFactNeighborX="-260432" custLinFactNeighborY="-100000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/>
        </a:p>
      </dgm:t>
    </dgm:pt>
    <dgm:pt modelId="{CBA2FDBD-51EC-4F36-B849-D8DE51694A20}" type="pres">
      <dgm:prSet presAssocID="{8AFF2506-B46C-4587-BB9A-B1B27DCEFF13}" presName="sibTrans" presStyleCnt="0"/>
      <dgm:spPr/>
      <dgm:t>
        <a:bodyPr/>
        <a:lstStyle/>
        <a:p>
          <a:endParaRPr lang="th-TH"/>
        </a:p>
      </dgm:t>
    </dgm:pt>
    <dgm:pt modelId="{6114CC3D-8516-470B-9E5A-8CDC3FB653ED}" type="pres">
      <dgm:prSet presAssocID="{8AFF2506-B46C-4587-BB9A-B1B27DCEFF13}" presName="space" presStyleCnt="0"/>
      <dgm:spPr/>
      <dgm:t>
        <a:bodyPr/>
        <a:lstStyle/>
        <a:p>
          <a:endParaRPr lang="th-TH"/>
        </a:p>
      </dgm:t>
    </dgm:pt>
    <dgm:pt modelId="{19D86EC5-02E7-4E65-98E8-BB2776101F4F}" type="pres">
      <dgm:prSet presAssocID="{D9F3503E-55E0-4891-950D-D3ABAB96D548}" presName="composite" presStyleCnt="0"/>
      <dgm:spPr/>
      <dgm:t>
        <a:bodyPr/>
        <a:lstStyle/>
        <a:p>
          <a:endParaRPr lang="th-TH"/>
        </a:p>
      </dgm:t>
    </dgm:pt>
    <dgm:pt modelId="{ED515880-F27A-4B44-B4A8-3818F7010475}" type="pres">
      <dgm:prSet presAssocID="{D9F3503E-55E0-4891-950D-D3ABAB96D548}" presName="LShape" presStyleLbl="alignNode1" presStyleIdx="2" presStyleCnt="9" custScaleX="132116" custLinFactNeighborX="3889" custLinFactNeighborY="-94349"/>
      <dgm:spPr/>
      <dgm:t>
        <a:bodyPr/>
        <a:lstStyle/>
        <a:p>
          <a:endParaRPr lang="th-TH"/>
        </a:p>
      </dgm:t>
    </dgm:pt>
    <dgm:pt modelId="{F0D13171-D182-4144-B271-53EBCBB51DC8}" type="pres">
      <dgm:prSet presAssocID="{D9F3503E-55E0-4891-950D-D3ABAB96D548}" presName="ParentText" presStyleLbl="revTx" presStyleIdx="1" presStyleCnt="5" custScaleX="123190" custScaleY="52486" custLinFactNeighborX="3389" custLinFactNeighborY="-872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C0E94-EC0A-43E3-8520-8A3EF5F12EF6}" type="pres">
      <dgm:prSet presAssocID="{D9F3503E-55E0-4891-950D-D3ABAB96D548}" presName="Triangle" presStyleLbl="alignNode1" presStyleIdx="3" presStyleCnt="9" custScaleX="156846" custLinFactX="118566" custLinFactY="-200000" custLinFactNeighborX="200000" custLinFactNeighborY="-261729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/>
        </a:p>
      </dgm:t>
    </dgm:pt>
    <dgm:pt modelId="{1BB9DD42-0A92-4DEC-8C3B-1786FC7B9D2D}" type="pres">
      <dgm:prSet presAssocID="{9865572D-C01C-4D34-8142-690ADACEBF6D}" presName="sibTrans" presStyleCnt="0"/>
      <dgm:spPr/>
      <dgm:t>
        <a:bodyPr/>
        <a:lstStyle/>
        <a:p>
          <a:endParaRPr lang="th-TH"/>
        </a:p>
      </dgm:t>
    </dgm:pt>
    <dgm:pt modelId="{FFE7F33C-33C0-44C5-AA79-A0AF953D2BC0}" type="pres">
      <dgm:prSet presAssocID="{9865572D-C01C-4D34-8142-690ADACEBF6D}" presName="space" presStyleCnt="0"/>
      <dgm:spPr/>
      <dgm:t>
        <a:bodyPr/>
        <a:lstStyle/>
        <a:p>
          <a:endParaRPr lang="th-TH"/>
        </a:p>
      </dgm:t>
    </dgm:pt>
    <dgm:pt modelId="{D980EE38-2EAD-458E-A0D8-2B81BFA70161}" type="pres">
      <dgm:prSet presAssocID="{0445F733-6EAF-4295-A1AD-51BC1703AD5C}" presName="composite" presStyleCnt="0"/>
      <dgm:spPr/>
      <dgm:t>
        <a:bodyPr/>
        <a:lstStyle/>
        <a:p>
          <a:endParaRPr lang="th-TH"/>
        </a:p>
      </dgm:t>
    </dgm:pt>
    <dgm:pt modelId="{5A929DDD-6C50-4B09-970E-839BC74C8F63}" type="pres">
      <dgm:prSet presAssocID="{0445F733-6EAF-4295-A1AD-51BC1703AD5C}" presName="LShape" presStyleLbl="alignNode1" presStyleIdx="4" presStyleCnt="9" custScaleX="130445" custLinFactY="-11449" custLinFactNeighborX="2485" custLinFactNeighborY="-100000"/>
      <dgm:spPr>
        <a:ln>
          <a:noFill/>
        </a:ln>
      </dgm:spPr>
      <dgm:t>
        <a:bodyPr/>
        <a:lstStyle/>
        <a:p>
          <a:endParaRPr lang="th-TH"/>
        </a:p>
      </dgm:t>
    </dgm:pt>
    <dgm:pt modelId="{4DAC59F9-A1E4-4A8E-A709-EDEAFAE60BE1}" type="pres">
      <dgm:prSet presAssocID="{0445F733-6EAF-4295-A1AD-51BC1703AD5C}" presName="ParentText" presStyleLbl="revTx" presStyleIdx="2" presStyleCnt="5" custScaleX="125191" custScaleY="74080" custLinFactNeighborX="-375" custLinFactNeighborY="-963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06D28-CD1D-46F7-9761-7758D1E0A524}" type="pres">
      <dgm:prSet presAssocID="{0445F733-6EAF-4295-A1AD-51BC1703AD5C}" presName="Triangle" presStyleLbl="alignNode1" presStyleIdx="5" presStyleCnt="9" custScaleX="164269" custScaleY="92806" custLinFactX="100000" custLinFactY="-254193" custLinFactNeighborX="183208" custLinFactNeighborY="-300000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/>
        </a:p>
      </dgm:t>
    </dgm:pt>
    <dgm:pt modelId="{D80C7AEC-30E1-48A3-B220-F528F54AF846}" type="pres">
      <dgm:prSet presAssocID="{2A60D886-C759-4AEE-8DE2-89AE42320FB0}" presName="sibTrans" presStyleCnt="0"/>
      <dgm:spPr/>
    </dgm:pt>
    <dgm:pt modelId="{7B20A6B6-8527-4445-BE0C-2C675D0F9B10}" type="pres">
      <dgm:prSet presAssocID="{2A60D886-C759-4AEE-8DE2-89AE42320FB0}" presName="space" presStyleCnt="0"/>
      <dgm:spPr/>
    </dgm:pt>
    <dgm:pt modelId="{9D397674-59E7-4F1B-8150-D20743E2B1A1}" type="pres">
      <dgm:prSet presAssocID="{D63E6794-AB11-4E88-9A7E-BBA00841A258}" presName="composite" presStyleCnt="0"/>
      <dgm:spPr/>
    </dgm:pt>
    <dgm:pt modelId="{2075624C-5217-4001-B649-2D0D375D18CA}" type="pres">
      <dgm:prSet presAssocID="{D63E6794-AB11-4E88-9A7E-BBA00841A258}" presName="LShape" presStyleLbl="alignNode1" presStyleIdx="6" presStyleCnt="9" custScaleX="126715" custLinFactY="-20591" custLinFactNeighborX="1081" custLinFactNeighborY="-100000"/>
      <dgm:spPr/>
    </dgm:pt>
    <dgm:pt modelId="{FCC81D4B-0E0B-4DD0-BB12-EF783236714C}" type="pres">
      <dgm:prSet presAssocID="{D63E6794-AB11-4E88-9A7E-BBA00841A25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C48B641-CF7F-4AD6-9E4D-FEBDF18E4D40}" type="pres">
      <dgm:prSet presAssocID="{D63E6794-AB11-4E88-9A7E-BBA00841A258}" presName="Triangle" presStyleLbl="alignNode1" presStyleIdx="7" presStyleCnt="9" custScaleX="157075" custScaleY="92805" custLinFactX="100000" custLinFactY="-225776" custLinFactNeighborX="157377" custLinFactNeighborY="-300000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/>
        </a:p>
      </dgm:t>
    </dgm:pt>
    <dgm:pt modelId="{679553B0-DF27-4528-A138-610E4656FF7F}" type="pres">
      <dgm:prSet presAssocID="{1A2EE529-EF32-47B6-A817-E5C8411AE904}" presName="sibTrans" presStyleCnt="0"/>
      <dgm:spPr/>
    </dgm:pt>
    <dgm:pt modelId="{4FE3AE5E-6ED8-422E-B6E5-94B37B79334F}" type="pres">
      <dgm:prSet presAssocID="{1A2EE529-EF32-47B6-A817-E5C8411AE904}" presName="space" presStyleCnt="0"/>
      <dgm:spPr/>
    </dgm:pt>
    <dgm:pt modelId="{C26D1294-3D52-46D4-A1A8-38FBBFBE0E79}" type="pres">
      <dgm:prSet presAssocID="{ECD20154-4231-4E7D-A22C-52C4EFE11D79}" presName="composite" presStyleCnt="0"/>
      <dgm:spPr/>
    </dgm:pt>
    <dgm:pt modelId="{EAA4FF52-4C0F-47AE-86CF-1D9BAD53739E}" type="pres">
      <dgm:prSet presAssocID="{ECD20154-4231-4E7D-A22C-52C4EFE11D79}" presName="LShape" presStyleLbl="alignNode1" presStyleIdx="8" presStyleCnt="9" custScaleX="122362" custLinFactY="-11517" custLinFactNeighborX="-5797" custLinFactNeighborY="-100000"/>
      <dgm:spPr/>
    </dgm:pt>
    <dgm:pt modelId="{93A1237C-1A82-4D45-A129-336B5D234F0B}" type="pres">
      <dgm:prSet presAssocID="{ECD20154-4231-4E7D-A22C-52C4EFE11D79}" presName="ParentText" presStyleLbl="revTx" presStyleIdx="4" presStyleCnt="5" custLinFactX="-18360" custLinFactNeighborX="-100000" custLinFactNeighborY="433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7A87284-9D59-4453-B94B-64E24AEDE7FF}" srcId="{5490639A-7865-4AD2-B895-6DC2F2730215}" destId="{0A163D80-172F-4376-9146-7788BB501332}" srcOrd="0" destOrd="0" parTransId="{DD71D92F-F945-493F-AF2B-487895BE7CA5}" sibTransId="{8AFF2506-B46C-4587-BB9A-B1B27DCEFF13}"/>
    <dgm:cxn modelId="{5DD379CB-8932-45A5-B17F-A7FF8C38663A}" type="presOf" srcId="{ECD20154-4231-4E7D-A22C-52C4EFE11D79}" destId="{93A1237C-1A82-4D45-A129-336B5D234F0B}" srcOrd="0" destOrd="0" presId="urn:microsoft.com/office/officeart/2009/3/layout/StepUpProcess"/>
    <dgm:cxn modelId="{60FC5A2E-6658-4995-BA31-925B8F317DBE}" type="presOf" srcId="{0445F733-6EAF-4295-A1AD-51BC1703AD5C}" destId="{4DAC59F9-A1E4-4A8E-A709-EDEAFAE60BE1}" srcOrd="0" destOrd="0" presId="urn:microsoft.com/office/officeart/2009/3/layout/StepUpProcess"/>
    <dgm:cxn modelId="{D2CDBD8C-BCB5-484D-B106-D582C3C5F131}" type="presOf" srcId="{5490639A-7865-4AD2-B895-6DC2F2730215}" destId="{7A734B94-1EC1-4EDB-A1FA-442F7A57DC50}" srcOrd="0" destOrd="0" presId="urn:microsoft.com/office/officeart/2009/3/layout/StepUpProcess"/>
    <dgm:cxn modelId="{1FD33381-0F77-4946-9754-64043B850BE9}" srcId="{5490639A-7865-4AD2-B895-6DC2F2730215}" destId="{D63E6794-AB11-4E88-9A7E-BBA00841A258}" srcOrd="3" destOrd="0" parTransId="{8F350995-32C4-49D1-A986-8BCF959AB38A}" sibTransId="{1A2EE529-EF32-47B6-A817-E5C8411AE904}"/>
    <dgm:cxn modelId="{592E25EE-DC4E-4966-B8F2-7FE60007A4B3}" type="presOf" srcId="{D63E6794-AB11-4E88-9A7E-BBA00841A258}" destId="{FCC81D4B-0E0B-4DD0-BB12-EF783236714C}" srcOrd="0" destOrd="0" presId="urn:microsoft.com/office/officeart/2009/3/layout/StepUpProcess"/>
    <dgm:cxn modelId="{A8B22FC6-A753-4590-9200-576A14D8AA98}" type="presOf" srcId="{D9F3503E-55E0-4891-950D-D3ABAB96D548}" destId="{F0D13171-D182-4144-B271-53EBCBB51DC8}" srcOrd="0" destOrd="0" presId="urn:microsoft.com/office/officeart/2009/3/layout/StepUpProcess"/>
    <dgm:cxn modelId="{0B72CF23-4027-42AF-AEE1-BE9D4A8B51D4}" srcId="{5490639A-7865-4AD2-B895-6DC2F2730215}" destId="{ECD20154-4231-4E7D-A22C-52C4EFE11D79}" srcOrd="4" destOrd="0" parTransId="{DAB684C5-6AE8-49CA-8CDB-374ADE9C6193}" sibTransId="{95FA06CB-430B-4B20-A42A-D6244B6CDB79}"/>
    <dgm:cxn modelId="{5C8A6349-C1C9-45B7-B1AE-7E2D67538747}" srcId="{5490639A-7865-4AD2-B895-6DC2F2730215}" destId="{D9F3503E-55E0-4891-950D-D3ABAB96D548}" srcOrd="1" destOrd="0" parTransId="{4B166C68-8F65-421B-BB14-B8C4C1BFA9F0}" sibTransId="{9865572D-C01C-4D34-8142-690ADACEBF6D}"/>
    <dgm:cxn modelId="{B062AB3F-35B9-4CE8-98B0-07B5A33A93AF}" type="presOf" srcId="{0A163D80-172F-4376-9146-7788BB501332}" destId="{F3381455-385C-4814-ACA4-864FA6CD60C8}" srcOrd="0" destOrd="0" presId="urn:microsoft.com/office/officeart/2009/3/layout/StepUpProcess"/>
    <dgm:cxn modelId="{74B273B7-7848-4F8D-878C-509859A77A15}" srcId="{5490639A-7865-4AD2-B895-6DC2F2730215}" destId="{0445F733-6EAF-4295-A1AD-51BC1703AD5C}" srcOrd="2" destOrd="0" parTransId="{A10DB8FE-3B7A-43BB-849F-2BB111FD3BC5}" sibTransId="{2A60D886-C759-4AEE-8DE2-89AE42320FB0}"/>
    <dgm:cxn modelId="{63BB44F9-EC1C-44D2-BE04-7D5B7CFBB87B}" type="presParOf" srcId="{7A734B94-1EC1-4EDB-A1FA-442F7A57DC50}" destId="{643105B3-D284-420E-B1BC-20B693314CFA}" srcOrd="0" destOrd="0" presId="urn:microsoft.com/office/officeart/2009/3/layout/StepUpProcess"/>
    <dgm:cxn modelId="{7C5CDFF9-9F21-40B9-A157-4AAE95FC3B49}" type="presParOf" srcId="{643105B3-D284-420E-B1BC-20B693314CFA}" destId="{B95C7071-7396-4854-8E94-1DB3EFC5013D}" srcOrd="0" destOrd="0" presId="urn:microsoft.com/office/officeart/2009/3/layout/StepUpProcess"/>
    <dgm:cxn modelId="{6D68599F-D06C-4B00-AB72-2ABE5F1DF238}" type="presParOf" srcId="{643105B3-D284-420E-B1BC-20B693314CFA}" destId="{F3381455-385C-4814-ACA4-864FA6CD60C8}" srcOrd="1" destOrd="0" presId="urn:microsoft.com/office/officeart/2009/3/layout/StepUpProcess"/>
    <dgm:cxn modelId="{DBD02BE7-1457-44DF-9236-F176B8E3EB38}" type="presParOf" srcId="{643105B3-D284-420E-B1BC-20B693314CFA}" destId="{723827BE-F5DD-4A17-BF17-72D897EA5AA4}" srcOrd="2" destOrd="0" presId="urn:microsoft.com/office/officeart/2009/3/layout/StepUpProcess"/>
    <dgm:cxn modelId="{8DF3937B-5D1C-4DE0-B6CF-209867CE2C1D}" type="presParOf" srcId="{7A734B94-1EC1-4EDB-A1FA-442F7A57DC50}" destId="{CBA2FDBD-51EC-4F36-B849-D8DE51694A20}" srcOrd="1" destOrd="0" presId="urn:microsoft.com/office/officeart/2009/3/layout/StepUpProcess"/>
    <dgm:cxn modelId="{C308F643-8A39-44E8-B44D-6B46FB1900CF}" type="presParOf" srcId="{CBA2FDBD-51EC-4F36-B849-D8DE51694A20}" destId="{6114CC3D-8516-470B-9E5A-8CDC3FB653ED}" srcOrd="0" destOrd="0" presId="urn:microsoft.com/office/officeart/2009/3/layout/StepUpProcess"/>
    <dgm:cxn modelId="{332DEE39-2AFE-4E8E-9799-F9FC288A5A4F}" type="presParOf" srcId="{7A734B94-1EC1-4EDB-A1FA-442F7A57DC50}" destId="{19D86EC5-02E7-4E65-98E8-BB2776101F4F}" srcOrd="2" destOrd="0" presId="urn:microsoft.com/office/officeart/2009/3/layout/StepUpProcess"/>
    <dgm:cxn modelId="{E092BDAA-FA0F-498E-B079-67CFE74C7E8F}" type="presParOf" srcId="{19D86EC5-02E7-4E65-98E8-BB2776101F4F}" destId="{ED515880-F27A-4B44-B4A8-3818F7010475}" srcOrd="0" destOrd="0" presId="urn:microsoft.com/office/officeart/2009/3/layout/StepUpProcess"/>
    <dgm:cxn modelId="{335BA0F1-972F-4A39-B50B-A55D410A83F5}" type="presParOf" srcId="{19D86EC5-02E7-4E65-98E8-BB2776101F4F}" destId="{F0D13171-D182-4144-B271-53EBCBB51DC8}" srcOrd="1" destOrd="0" presId="urn:microsoft.com/office/officeart/2009/3/layout/StepUpProcess"/>
    <dgm:cxn modelId="{991E9C62-6F4F-48D1-A38D-450E68310103}" type="presParOf" srcId="{19D86EC5-02E7-4E65-98E8-BB2776101F4F}" destId="{396C0E94-EC0A-43E3-8520-8A3EF5F12EF6}" srcOrd="2" destOrd="0" presId="urn:microsoft.com/office/officeart/2009/3/layout/StepUpProcess"/>
    <dgm:cxn modelId="{308E8048-6BEC-439A-9449-49F41B80CE8A}" type="presParOf" srcId="{7A734B94-1EC1-4EDB-A1FA-442F7A57DC50}" destId="{1BB9DD42-0A92-4DEC-8C3B-1786FC7B9D2D}" srcOrd="3" destOrd="0" presId="urn:microsoft.com/office/officeart/2009/3/layout/StepUpProcess"/>
    <dgm:cxn modelId="{ABB5804E-2642-4522-A8AF-8EA0BB1D8CDE}" type="presParOf" srcId="{1BB9DD42-0A92-4DEC-8C3B-1786FC7B9D2D}" destId="{FFE7F33C-33C0-44C5-AA79-A0AF953D2BC0}" srcOrd="0" destOrd="0" presId="urn:microsoft.com/office/officeart/2009/3/layout/StepUpProcess"/>
    <dgm:cxn modelId="{7B65B185-0A4D-4979-AB40-361D0FA6D2FB}" type="presParOf" srcId="{7A734B94-1EC1-4EDB-A1FA-442F7A57DC50}" destId="{D980EE38-2EAD-458E-A0D8-2B81BFA70161}" srcOrd="4" destOrd="0" presId="urn:microsoft.com/office/officeart/2009/3/layout/StepUpProcess"/>
    <dgm:cxn modelId="{2B8CCE2E-36FA-45FB-A63C-6D18155DC053}" type="presParOf" srcId="{D980EE38-2EAD-458E-A0D8-2B81BFA70161}" destId="{5A929DDD-6C50-4B09-970E-839BC74C8F63}" srcOrd="0" destOrd="0" presId="urn:microsoft.com/office/officeart/2009/3/layout/StepUpProcess"/>
    <dgm:cxn modelId="{81C324E7-4255-49AF-A51F-C62AEA3CE97B}" type="presParOf" srcId="{D980EE38-2EAD-458E-A0D8-2B81BFA70161}" destId="{4DAC59F9-A1E4-4A8E-A709-EDEAFAE60BE1}" srcOrd="1" destOrd="0" presId="urn:microsoft.com/office/officeart/2009/3/layout/StepUpProcess"/>
    <dgm:cxn modelId="{D1B0A6BE-1B82-4072-A332-B3374AAA5E50}" type="presParOf" srcId="{D980EE38-2EAD-458E-A0D8-2B81BFA70161}" destId="{0E606D28-CD1D-46F7-9761-7758D1E0A524}" srcOrd="2" destOrd="0" presId="urn:microsoft.com/office/officeart/2009/3/layout/StepUpProcess"/>
    <dgm:cxn modelId="{4DB9B71F-245D-4A62-8021-943D0B8DD016}" type="presParOf" srcId="{7A734B94-1EC1-4EDB-A1FA-442F7A57DC50}" destId="{D80C7AEC-30E1-48A3-B220-F528F54AF846}" srcOrd="5" destOrd="0" presId="urn:microsoft.com/office/officeart/2009/3/layout/StepUpProcess"/>
    <dgm:cxn modelId="{EE784BF5-8DF1-4EE8-BBA8-F745DF03A0C9}" type="presParOf" srcId="{D80C7AEC-30E1-48A3-B220-F528F54AF846}" destId="{7B20A6B6-8527-4445-BE0C-2C675D0F9B10}" srcOrd="0" destOrd="0" presId="urn:microsoft.com/office/officeart/2009/3/layout/StepUpProcess"/>
    <dgm:cxn modelId="{6C68FDD1-DDFE-4B11-9869-9AF73595EBB3}" type="presParOf" srcId="{7A734B94-1EC1-4EDB-A1FA-442F7A57DC50}" destId="{9D397674-59E7-4F1B-8150-D20743E2B1A1}" srcOrd="6" destOrd="0" presId="urn:microsoft.com/office/officeart/2009/3/layout/StepUpProcess"/>
    <dgm:cxn modelId="{0AA73E96-132E-44F4-8D8F-F8A04C6E34BA}" type="presParOf" srcId="{9D397674-59E7-4F1B-8150-D20743E2B1A1}" destId="{2075624C-5217-4001-B649-2D0D375D18CA}" srcOrd="0" destOrd="0" presId="urn:microsoft.com/office/officeart/2009/3/layout/StepUpProcess"/>
    <dgm:cxn modelId="{F30459BB-2ED1-4636-BAB2-44E4E23412C4}" type="presParOf" srcId="{9D397674-59E7-4F1B-8150-D20743E2B1A1}" destId="{FCC81D4B-0E0B-4DD0-BB12-EF783236714C}" srcOrd="1" destOrd="0" presId="urn:microsoft.com/office/officeart/2009/3/layout/StepUpProcess"/>
    <dgm:cxn modelId="{DC54B1E9-788E-4EAC-9908-92DD730AAF66}" type="presParOf" srcId="{9D397674-59E7-4F1B-8150-D20743E2B1A1}" destId="{0C48B641-CF7F-4AD6-9E4D-FEBDF18E4D40}" srcOrd="2" destOrd="0" presId="urn:microsoft.com/office/officeart/2009/3/layout/StepUpProcess"/>
    <dgm:cxn modelId="{C67A93A7-E994-47CF-9EA4-6306B4EF33F4}" type="presParOf" srcId="{7A734B94-1EC1-4EDB-A1FA-442F7A57DC50}" destId="{679553B0-DF27-4528-A138-610E4656FF7F}" srcOrd="7" destOrd="0" presId="urn:microsoft.com/office/officeart/2009/3/layout/StepUpProcess"/>
    <dgm:cxn modelId="{50CD36E1-9F3F-4F86-B776-66F85A679EAE}" type="presParOf" srcId="{679553B0-DF27-4528-A138-610E4656FF7F}" destId="{4FE3AE5E-6ED8-422E-B6E5-94B37B79334F}" srcOrd="0" destOrd="0" presId="urn:microsoft.com/office/officeart/2009/3/layout/StepUpProcess"/>
    <dgm:cxn modelId="{BFB2801F-467C-4EFF-AA21-775D5113305F}" type="presParOf" srcId="{7A734B94-1EC1-4EDB-A1FA-442F7A57DC50}" destId="{C26D1294-3D52-46D4-A1A8-38FBBFBE0E79}" srcOrd="8" destOrd="0" presId="urn:microsoft.com/office/officeart/2009/3/layout/StepUpProcess"/>
    <dgm:cxn modelId="{EE117EDD-A27D-4E55-ABD6-825E7238EEBA}" type="presParOf" srcId="{C26D1294-3D52-46D4-A1A8-38FBBFBE0E79}" destId="{EAA4FF52-4C0F-47AE-86CF-1D9BAD53739E}" srcOrd="0" destOrd="0" presId="urn:microsoft.com/office/officeart/2009/3/layout/StepUpProcess"/>
    <dgm:cxn modelId="{6531C588-5C5D-4B23-86DF-DB3A424F0CE4}" type="presParOf" srcId="{C26D1294-3D52-46D4-A1A8-38FBBFBE0E79}" destId="{93A1237C-1A82-4D45-A129-336B5D234F0B}" srcOrd="1" destOrd="0" presId="urn:microsoft.com/office/officeart/2009/3/layout/StepUpProcess"/>
  </dgm:cxnLst>
  <dgm:bg/>
  <dgm:whole>
    <a:ln>
      <a:solidFill>
        <a:srgbClr val="00000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3CFE5-000B-48B8-A9EA-5D8A56BB38B8}" type="doc">
      <dgm:prSet loTypeId="urn:microsoft.com/office/officeart/2005/8/layout/chevron1" loCatId="process" qsTypeId="urn:microsoft.com/office/officeart/2005/8/quickstyle/simple1" qsCatId="simple" csTypeId="urn:microsoft.com/office/officeart/2005/8/colors/accent3_2" csCatId="accent3" phldr="1"/>
      <dgm:spPr/>
    </dgm:pt>
    <dgm:pt modelId="{122A7E65-B586-4DB4-A27D-76471114BB57}">
      <dgm:prSet phldrT="[ข้อความ]" custT="1"/>
      <dgm:spPr>
        <a:ln>
          <a:solidFill>
            <a:srgbClr val="00B050"/>
          </a:solidFill>
          <a:prstDash val="sysDot"/>
        </a:ln>
      </dgm:spPr>
      <dgm:t>
        <a:bodyPr/>
        <a:lstStyle/>
        <a:p>
          <a:r>
            <a:rPr lang="th-TH" sz="1800" b="1" dirty="0" smtClean="0">
              <a:solidFill>
                <a:schemeClr val="tx1"/>
              </a:solidFill>
            </a:rPr>
            <a:t>รอบที่ </a:t>
          </a:r>
          <a:r>
            <a:rPr lang="en-US" sz="1800" b="1" dirty="0" smtClean="0">
              <a:solidFill>
                <a:schemeClr val="tx1"/>
              </a:solidFill>
            </a:rPr>
            <a:t>1 </a:t>
          </a:r>
          <a:r>
            <a:rPr lang="th-TH" sz="1800" b="1" dirty="0" smtClean="0">
              <a:solidFill>
                <a:schemeClr val="tx1"/>
              </a:solidFill>
            </a:rPr>
            <a:t>ต</a:t>
          </a:r>
          <a:r>
            <a:rPr lang="en-US" sz="1800" b="1" dirty="0" smtClean="0">
              <a:solidFill>
                <a:schemeClr val="tx1"/>
              </a:solidFill>
            </a:rPr>
            <a:t>.</a:t>
          </a:r>
          <a:r>
            <a:rPr lang="th-TH" sz="1800" b="1" dirty="0" smtClean="0">
              <a:solidFill>
                <a:schemeClr val="tx1"/>
              </a:solidFill>
            </a:rPr>
            <a:t>ค</a:t>
          </a:r>
          <a:r>
            <a:rPr lang="en-US" sz="1800" b="1" dirty="0" smtClean="0">
              <a:solidFill>
                <a:schemeClr val="tx1"/>
              </a:solidFill>
            </a:rPr>
            <a:t>.-</a:t>
          </a:r>
          <a:r>
            <a:rPr lang="th-TH" sz="1800" b="1" dirty="0" smtClean="0">
              <a:solidFill>
                <a:schemeClr val="tx1"/>
              </a:solidFill>
            </a:rPr>
            <a:t>มี</a:t>
          </a:r>
          <a:r>
            <a:rPr lang="en-US" sz="1800" b="1" dirty="0" smtClean="0">
              <a:solidFill>
                <a:schemeClr val="tx1"/>
              </a:solidFill>
            </a:rPr>
            <a:t>.</a:t>
          </a:r>
          <a:r>
            <a:rPr lang="th-TH" sz="1800" b="1" dirty="0" smtClean="0">
              <a:solidFill>
                <a:schemeClr val="tx1"/>
              </a:solidFill>
            </a:rPr>
            <a:t>ค</a:t>
          </a:r>
          <a:r>
            <a:rPr lang="en-US" sz="1800" b="1" dirty="0" smtClean="0">
              <a:solidFill>
                <a:schemeClr val="tx1"/>
              </a:solidFill>
            </a:rPr>
            <a:t>.</a:t>
          </a:r>
          <a:br>
            <a:rPr lang="en-US" sz="1800" b="1" dirty="0" smtClean="0">
              <a:solidFill>
                <a:schemeClr val="tx1"/>
              </a:solidFill>
            </a:rPr>
          </a:br>
          <a:r>
            <a:rPr lang="th-TH" sz="1800" b="1" dirty="0" smtClean="0">
              <a:solidFill>
                <a:schemeClr val="tx1"/>
              </a:solidFill>
            </a:rPr>
            <a:t>รอบที่ </a:t>
          </a:r>
          <a:r>
            <a:rPr lang="en-US" sz="1800" b="1" dirty="0" smtClean="0">
              <a:solidFill>
                <a:schemeClr val="tx1"/>
              </a:solidFill>
            </a:rPr>
            <a:t>2 </a:t>
          </a:r>
          <a:r>
            <a:rPr lang="th-TH" sz="1800" b="1" dirty="0" smtClean="0">
              <a:solidFill>
                <a:schemeClr val="tx1"/>
              </a:solidFill>
            </a:rPr>
            <a:t>เม</a:t>
          </a:r>
          <a:r>
            <a:rPr lang="en-US" sz="1800" b="1" dirty="0" smtClean="0">
              <a:solidFill>
                <a:schemeClr val="tx1"/>
              </a:solidFill>
            </a:rPr>
            <a:t>.</a:t>
          </a:r>
          <a:r>
            <a:rPr lang="th-TH" sz="1800" b="1" dirty="0" smtClean="0">
              <a:solidFill>
                <a:schemeClr val="tx1"/>
              </a:solidFill>
            </a:rPr>
            <a:t>ย</a:t>
          </a:r>
          <a:r>
            <a:rPr lang="en-US" sz="1800" b="1" dirty="0" smtClean="0">
              <a:solidFill>
                <a:schemeClr val="tx1"/>
              </a:solidFill>
            </a:rPr>
            <a:t>.-</a:t>
          </a:r>
          <a:r>
            <a:rPr lang="th-TH" sz="1800" b="1" dirty="0" smtClean="0">
              <a:solidFill>
                <a:schemeClr val="tx1"/>
              </a:solidFill>
            </a:rPr>
            <a:t>ก</a:t>
          </a:r>
          <a:r>
            <a:rPr lang="en-US" sz="1800" b="1" dirty="0" smtClean="0">
              <a:solidFill>
                <a:schemeClr val="tx1"/>
              </a:solidFill>
            </a:rPr>
            <a:t>.</a:t>
          </a:r>
          <a:r>
            <a:rPr lang="th-TH" sz="1800" b="1" dirty="0" smtClean="0">
              <a:solidFill>
                <a:schemeClr val="tx1"/>
              </a:solidFill>
            </a:rPr>
            <a:t>ย</a:t>
          </a:r>
          <a:r>
            <a:rPr lang="en-US" sz="1800" b="1" dirty="0" smtClean="0">
              <a:solidFill>
                <a:schemeClr val="tx1"/>
              </a:solidFill>
            </a:rPr>
            <a:t>.</a:t>
          </a:r>
          <a:endParaRPr lang="th-TH" sz="1800" b="1" dirty="0">
            <a:solidFill>
              <a:schemeClr val="tx1"/>
            </a:solidFill>
          </a:endParaRPr>
        </a:p>
      </dgm:t>
    </dgm:pt>
    <dgm:pt modelId="{613C72B8-2708-4B76-86A4-FB567136840C}" type="parTrans" cxnId="{E0EA2F87-EEA8-460A-92E0-1001A7AB8748}">
      <dgm:prSet/>
      <dgm:spPr/>
      <dgm:t>
        <a:bodyPr/>
        <a:lstStyle/>
        <a:p>
          <a:endParaRPr lang="th-TH"/>
        </a:p>
      </dgm:t>
    </dgm:pt>
    <dgm:pt modelId="{28B4A33B-E336-4766-9207-21369A62C389}" type="sibTrans" cxnId="{E0EA2F87-EEA8-460A-92E0-1001A7AB8748}">
      <dgm:prSet/>
      <dgm:spPr/>
      <dgm:t>
        <a:bodyPr/>
        <a:lstStyle/>
        <a:p>
          <a:endParaRPr lang="th-TH"/>
        </a:p>
      </dgm:t>
    </dgm:pt>
    <dgm:pt modelId="{B9744848-A584-4D04-9337-8C6D35C31ECE}">
      <dgm:prSet phldrT="[ข้อความ]" custT="1"/>
      <dgm:spPr>
        <a:ln>
          <a:solidFill>
            <a:srgbClr val="00B050"/>
          </a:solidFill>
          <a:prstDash val="sysDot"/>
        </a:ln>
      </dgm:spPr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ม</a:t>
          </a:r>
          <a:r>
            <a:rPr lang="en-US" sz="2400" b="1" dirty="0" smtClean="0">
              <a:solidFill>
                <a:schemeClr val="tx1"/>
              </a:solidFill>
            </a:rPr>
            <a:t>.</a:t>
          </a:r>
          <a:r>
            <a:rPr lang="th-TH" sz="2400" b="1" dirty="0" smtClean="0">
              <a:solidFill>
                <a:schemeClr val="tx1"/>
              </a:solidFill>
            </a:rPr>
            <a:t>ค</a:t>
          </a:r>
          <a:r>
            <a:rPr lang="en-US" sz="2400" b="1" dirty="0" smtClean="0">
              <a:solidFill>
                <a:schemeClr val="tx1"/>
              </a:solidFill>
            </a:rPr>
            <a:t>.-</a:t>
          </a:r>
          <a:r>
            <a:rPr lang="th-TH" sz="2400" b="1" dirty="0" smtClean="0">
              <a:solidFill>
                <a:schemeClr val="tx1"/>
              </a:solidFill>
            </a:rPr>
            <a:t>เม</a:t>
          </a:r>
          <a:r>
            <a:rPr lang="en-US" sz="2400" b="1" dirty="0" smtClean="0">
              <a:solidFill>
                <a:schemeClr val="tx1"/>
              </a:solidFill>
            </a:rPr>
            <a:t>.</a:t>
          </a:r>
          <a:r>
            <a:rPr lang="th-TH" sz="2400" b="1" dirty="0" smtClean="0">
              <a:solidFill>
                <a:schemeClr val="tx1"/>
              </a:solidFill>
            </a:rPr>
            <a:t>ย</a:t>
          </a:r>
          <a:r>
            <a:rPr lang="en-US" sz="2400" b="1" dirty="0" smtClean="0">
              <a:solidFill>
                <a:schemeClr val="tx1"/>
              </a:solidFill>
            </a:rPr>
            <a:t>.</a:t>
          </a:r>
          <a:endParaRPr lang="th-TH" sz="2400" b="1" dirty="0">
            <a:solidFill>
              <a:schemeClr val="tx1"/>
            </a:solidFill>
          </a:endParaRPr>
        </a:p>
      </dgm:t>
    </dgm:pt>
    <dgm:pt modelId="{1F17B794-0883-4630-A220-C2B654052446}" type="parTrans" cxnId="{CE89D121-E218-4398-BA12-51B80847D682}">
      <dgm:prSet/>
      <dgm:spPr/>
      <dgm:t>
        <a:bodyPr/>
        <a:lstStyle/>
        <a:p>
          <a:endParaRPr lang="th-TH"/>
        </a:p>
      </dgm:t>
    </dgm:pt>
    <dgm:pt modelId="{22467F53-89D9-424C-9A10-E5517ED7982F}" type="sibTrans" cxnId="{CE89D121-E218-4398-BA12-51B80847D682}">
      <dgm:prSet/>
      <dgm:spPr/>
      <dgm:t>
        <a:bodyPr/>
        <a:lstStyle/>
        <a:p>
          <a:endParaRPr lang="th-TH"/>
        </a:p>
      </dgm:t>
    </dgm:pt>
    <dgm:pt modelId="{BC2BAC30-7EE2-4811-A559-B0A2A672A465}">
      <dgm:prSet phldrT="[ข้อความ]" custT="1"/>
      <dgm:spPr>
        <a:ln>
          <a:solidFill>
            <a:srgbClr val="00B050"/>
          </a:solidFill>
          <a:prstDash val="sysDot"/>
        </a:ln>
      </dgm:spPr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เม</a:t>
          </a:r>
          <a:r>
            <a:rPr lang="en-US" sz="2400" b="1" dirty="0" smtClean="0">
              <a:solidFill>
                <a:schemeClr val="tx1"/>
              </a:solidFill>
            </a:rPr>
            <a:t>.</a:t>
          </a:r>
          <a:r>
            <a:rPr lang="th-TH" sz="2400" b="1" dirty="0" smtClean="0">
              <a:solidFill>
                <a:schemeClr val="tx1"/>
              </a:solidFill>
            </a:rPr>
            <a:t>ย</a:t>
          </a:r>
          <a:r>
            <a:rPr lang="en-US" sz="2400" b="1" dirty="0" smtClean="0">
              <a:solidFill>
                <a:schemeClr val="tx1"/>
              </a:solidFill>
            </a:rPr>
            <a:t>.-</a:t>
          </a:r>
          <a:r>
            <a:rPr lang="th-TH" sz="2400" b="1" dirty="0" smtClean="0">
              <a:solidFill>
                <a:schemeClr val="tx1"/>
              </a:solidFill>
            </a:rPr>
            <a:t>ส</a:t>
          </a:r>
          <a:r>
            <a:rPr lang="en-US" sz="2400" b="1" dirty="0" smtClean="0">
              <a:solidFill>
                <a:schemeClr val="tx1"/>
              </a:solidFill>
            </a:rPr>
            <a:t>.</a:t>
          </a:r>
          <a:r>
            <a:rPr lang="th-TH" sz="2400" b="1" dirty="0" smtClean="0">
              <a:solidFill>
                <a:schemeClr val="tx1"/>
              </a:solidFill>
            </a:rPr>
            <a:t>ค</a:t>
          </a:r>
          <a:r>
            <a:rPr lang="en-US" sz="2400" b="1" dirty="0" smtClean="0">
              <a:solidFill>
                <a:schemeClr val="tx1"/>
              </a:solidFill>
            </a:rPr>
            <a:t>.</a:t>
          </a:r>
          <a:endParaRPr lang="th-TH" sz="2400" b="1" dirty="0">
            <a:solidFill>
              <a:schemeClr val="tx1"/>
            </a:solidFill>
          </a:endParaRPr>
        </a:p>
      </dgm:t>
    </dgm:pt>
    <dgm:pt modelId="{96648228-34A8-40AF-999A-8203C4444C57}" type="parTrans" cxnId="{BC475698-C379-4F4F-B8B7-1EFCA6DA99D6}">
      <dgm:prSet/>
      <dgm:spPr/>
      <dgm:t>
        <a:bodyPr/>
        <a:lstStyle/>
        <a:p>
          <a:endParaRPr lang="th-TH"/>
        </a:p>
      </dgm:t>
    </dgm:pt>
    <dgm:pt modelId="{7B1C5895-7D7F-4D0F-BC6B-8DDADA69B18F}" type="sibTrans" cxnId="{BC475698-C379-4F4F-B8B7-1EFCA6DA99D6}">
      <dgm:prSet/>
      <dgm:spPr/>
      <dgm:t>
        <a:bodyPr/>
        <a:lstStyle/>
        <a:p>
          <a:endParaRPr lang="th-TH"/>
        </a:p>
      </dgm:t>
    </dgm:pt>
    <dgm:pt modelId="{182CE8DD-58AF-4CCD-B834-370DCC7CC859}" type="pres">
      <dgm:prSet presAssocID="{0043CFE5-000B-48B8-A9EA-5D8A56BB38B8}" presName="Name0" presStyleCnt="0">
        <dgm:presLayoutVars>
          <dgm:dir/>
          <dgm:animLvl val="lvl"/>
          <dgm:resizeHandles val="exact"/>
        </dgm:presLayoutVars>
      </dgm:prSet>
      <dgm:spPr/>
    </dgm:pt>
    <dgm:pt modelId="{D330AC74-5F12-48A2-A95C-FB3D0AD54B63}" type="pres">
      <dgm:prSet presAssocID="{122A7E65-B586-4DB4-A27D-76471114BB57}" presName="parTxOnly" presStyleLbl="node1" presStyleIdx="0" presStyleCnt="3" custAng="0" custScaleX="77656" custScaleY="83765" custLinFactX="-7593" custLinFactY="104448" custLinFactNeighborX="-100000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37E4823-F558-4E27-83A9-51861DC17031}" type="pres">
      <dgm:prSet presAssocID="{28B4A33B-E336-4766-9207-21369A62C389}" presName="parTxOnlySpace" presStyleCnt="0"/>
      <dgm:spPr/>
    </dgm:pt>
    <dgm:pt modelId="{26EC79B5-4299-4017-A766-A6157EF1205F}" type="pres">
      <dgm:prSet presAssocID="{B9744848-A584-4D04-9337-8C6D35C31ECE}" presName="parTxOnly" presStyleLbl="node1" presStyleIdx="1" presStyleCnt="3" custScaleX="70979" custScaleY="82076" custLinFactY="100000" custLinFactNeighborX="-10673" custLinFactNeighborY="109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5E1C027-9F6E-4727-86DD-02B78C641BAF}" type="pres">
      <dgm:prSet presAssocID="{22467F53-89D9-424C-9A10-E5517ED7982F}" presName="parTxOnlySpace" presStyleCnt="0"/>
      <dgm:spPr/>
    </dgm:pt>
    <dgm:pt modelId="{BD6FE9CD-12AC-4EF9-B07D-75AF29B1AA22}" type="pres">
      <dgm:prSet presAssocID="{BC2BAC30-7EE2-4811-A559-B0A2A672A465}" presName="parTxOnly" presStyleLbl="node1" presStyleIdx="2" presStyleCnt="3" custScaleX="80037" custScaleY="82075" custLinFactY="100000" custLinFactNeighborX="-11146" custLinFactNeighborY="109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F426214-BF4E-42BC-86BA-A1EF6562FB05}" type="presOf" srcId="{0043CFE5-000B-48B8-A9EA-5D8A56BB38B8}" destId="{182CE8DD-58AF-4CCD-B834-370DCC7CC859}" srcOrd="0" destOrd="0" presId="urn:microsoft.com/office/officeart/2005/8/layout/chevron1"/>
    <dgm:cxn modelId="{BC475698-C379-4F4F-B8B7-1EFCA6DA99D6}" srcId="{0043CFE5-000B-48B8-A9EA-5D8A56BB38B8}" destId="{BC2BAC30-7EE2-4811-A559-B0A2A672A465}" srcOrd="2" destOrd="0" parTransId="{96648228-34A8-40AF-999A-8203C4444C57}" sibTransId="{7B1C5895-7D7F-4D0F-BC6B-8DDADA69B18F}"/>
    <dgm:cxn modelId="{CE89D121-E218-4398-BA12-51B80847D682}" srcId="{0043CFE5-000B-48B8-A9EA-5D8A56BB38B8}" destId="{B9744848-A584-4D04-9337-8C6D35C31ECE}" srcOrd="1" destOrd="0" parTransId="{1F17B794-0883-4630-A220-C2B654052446}" sibTransId="{22467F53-89D9-424C-9A10-E5517ED7982F}"/>
    <dgm:cxn modelId="{7C545850-8C1A-4F28-928C-6878E5C29D10}" type="presOf" srcId="{BC2BAC30-7EE2-4811-A559-B0A2A672A465}" destId="{BD6FE9CD-12AC-4EF9-B07D-75AF29B1AA22}" srcOrd="0" destOrd="0" presId="urn:microsoft.com/office/officeart/2005/8/layout/chevron1"/>
    <dgm:cxn modelId="{E0EA2F87-EEA8-460A-92E0-1001A7AB8748}" srcId="{0043CFE5-000B-48B8-A9EA-5D8A56BB38B8}" destId="{122A7E65-B586-4DB4-A27D-76471114BB57}" srcOrd="0" destOrd="0" parTransId="{613C72B8-2708-4B76-86A4-FB567136840C}" sibTransId="{28B4A33B-E336-4766-9207-21369A62C389}"/>
    <dgm:cxn modelId="{B6C80412-4872-4284-AEF9-DEA5CED2026D}" type="presOf" srcId="{122A7E65-B586-4DB4-A27D-76471114BB57}" destId="{D330AC74-5F12-48A2-A95C-FB3D0AD54B63}" srcOrd="0" destOrd="0" presId="urn:microsoft.com/office/officeart/2005/8/layout/chevron1"/>
    <dgm:cxn modelId="{CDC8B12F-F30F-4EB2-A2E5-D5A05DF969AB}" type="presOf" srcId="{B9744848-A584-4D04-9337-8C6D35C31ECE}" destId="{26EC79B5-4299-4017-A766-A6157EF1205F}" srcOrd="0" destOrd="0" presId="urn:microsoft.com/office/officeart/2005/8/layout/chevron1"/>
    <dgm:cxn modelId="{DE42634C-343B-475D-AE12-1D42A64E30B0}" type="presParOf" srcId="{182CE8DD-58AF-4CCD-B834-370DCC7CC859}" destId="{D330AC74-5F12-48A2-A95C-FB3D0AD54B63}" srcOrd="0" destOrd="0" presId="urn:microsoft.com/office/officeart/2005/8/layout/chevron1"/>
    <dgm:cxn modelId="{7496FCFB-171E-46E6-8039-7580C9D854C3}" type="presParOf" srcId="{182CE8DD-58AF-4CCD-B834-370DCC7CC859}" destId="{137E4823-F558-4E27-83A9-51861DC17031}" srcOrd="1" destOrd="0" presId="urn:microsoft.com/office/officeart/2005/8/layout/chevron1"/>
    <dgm:cxn modelId="{F206D15C-6A6F-4125-B302-60D981603EEC}" type="presParOf" srcId="{182CE8DD-58AF-4CCD-B834-370DCC7CC859}" destId="{26EC79B5-4299-4017-A766-A6157EF1205F}" srcOrd="2" destOrd="0" presId="urn:microsoft.com/office/officeart/2005/8/layout/chevron1"/>
    <dgm:cxn modelId="{ED8F349A-49C7-48C2-82E4-AECD19EBE62A}" type="presParOf" srcId="{182CE8DD-58AF-4CCD-B834-370DCC7CC859}" destId="{D5E1C027-9F6E-4727-86DD-02B78C641BAF}" srcOrd="3" destOrd="0" presId="urn:microsoft.com/office/officeart/2005/8/layout/chevron1"/>
    <dgm:cxn modelId="{C3F85EAE-760F-4997-8083-107972FB18E7}" type="presParOf" srcId="{182CE8DD-58AF-4CCD-B834-370DCC7CC859}" destId="{BD6FE9CD-12AC-4EF9-B07D-75AF29B1AA2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C77284-F780-4622-A14D-23BE9E20182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2826641-B4B0-4C50-948D-1FCE2CF2E5C6}">
      <dgm:prSet phldrT="[ข้อความ]" custT="1"/>
      <dgm:spPr/>
      <dgm:t>
        <a:bodyPr/>
        <a:lstStyle/>
        <a:p>
          <a:r>
            <a:rPr lang="en-US" sz="1800" b="1" dirty="0" smtClean="0">
              <a:cs typeface="+mn-cs"/>
            </a:rPr>
            <a:t>Self Assessment</a:t>
          </a:r>
          <a:br>
            <a:rPr lang="en-US" sz="1800" b="1" dirty="0" smtClean="0">
              <a:cs typeface="+mn-cs"/>
            </a:rPr>
          </a:br>
          <a:r>
            <a:rPr lang="th-TH" sz="1800" b="1" dirty="0" smtClean="0">
              <a:cs typeface="+mn-cs"/>
            </a:rPr>
            <a:t>(ทุกโรงพยาบาล)</a:t>
          </a:r>
          <a:endParaRPr lang="th-TH" sz="1800" b="1" dirty="0">
            <a:cs typeface="+mn-cs"/>
          </a:endParaRPr>
        </a:p>
      </dgm:t>
    </dgm:pt>
    <dgm:pt modelId="{5BF0C5B6-51B0-4405-B258-DA739D8DC16A}" type="parTrans" cxnId="{1059D065-C310-48C0-91DA-F1E8A3A4AC77}">
      <dgm:prSet/>
      <dgm:spPr/>
      <dgm:t>
        <a:bodyPr/>
        <a:lstStyle/>
        <a:p>
          <a:endParaRPr lang="th-TH"/>
        </a:p>
      </dgm:t>
    </dgm:pt>
    <dgm:pt modelId="{C153618C-C516-4273-9016-24AA209ED960}" type="sibTrans" cxnId="{1059D065-C310-48C0-91DA-F1E8A3A4AC77}">
      <dgm:prSet/>
      <dgm:spPr/>
      <dgm:t>
        <a:bodyPr/>
        <a:lstStyle/>
        <a:p>
          <a:endParaRPr lang="th-TH"/>
        </a:p>
      </dgm:t>
    </dgm:pt>
    <dgm:pt modelId="{3D3A157A-2695-4EC3-8C25-524F59E7A886}">
      <dgm:prSet phldrT="[ข้อความ]"/>
      <dgm:spPr/>
      <dgm:t>
        <a:bodyPr/>
        <a:lstStyle/>
        <a:p>
          <a:r>
            <a:rPr lang="th-TH" b="1" dirty="0" smtClean="0"/>
            <a:t>ทีม </a:t>
          </a:r>
          <a:r>
            <a:rPr lang="en-US" b="1" dirty="0" smtClean="0"/>
            <a:t>provider </a:t>
          </a:r>
          <a:r>
            <a:rPr lang="th-TH" b="1" dirty="0" smtClean="0"/>
            <a:t>จังหวัดนิเทศ ติดตามและให้ข้อเสนอแนะเพื่อการพัฒนา (</a:t>
          </a:r>
          <a:r>
            <a:rPr lang="en-US" b="1" dirty="0" smtClean="0"/>
            <a:t>SM</a:t>
          </a:r>
          <a:r>
            <a:rPr lang="th-TH" b="1" dirty="0" smtClean="0"/>
            <a:t>จังหวัดร่วมกับ</a:t>
          </a:r>
          <a:r>
            <a:rPr lang="en-US" b="1" dirty="0" smtClean="0"/>
            <a:t> CM</a:t>
          </a:r>
          <a:r>
            <a:rPr lang="th-TH" b="1" dirty="0" smtClean="0"/>
            <a:t> ของสถานบริการ ร่วมในการนิเทศ)</a:t>
          </a:r>
          <a:endParaRPr lang="th-TH" b="1" dirty="0"/>
        </a:p>
      </dgm:t>
    </dgm:pt>
    <dgm:pt modelId="{2AB7194E-56C0-4108-9976-D886463A957E}" type="parTrans" cxnId="{172A38B1-5D69-4F73-8B72-588C8C67F33D}">
      <dgm:prSet/>
      <dgm:spPr/>
      <dgm:t>
        <a:bodyPr/>
        <a:lstStyle/>
        <a:p>
          <a:endParaRPr lang="th-TH"/>
        </a:p>
      </dgm:t>
    </dgm:pt>
    <dgm:pt modelId="{EA4A625D-0E86-467B-B9EC-524244564A8C}" type="sibTrans" cxnId="{172A38B1-5D69-4F73-8B72-588C8C67F33D}">
      <dgm:prSet/>
      <dgm:spPr/>
      <dgm:t>
        <a:bodyPr/>
        <a:lstStyle/>
        <a:p>
          <a:endParaRPr lang="th-TH"/>
        </a:p>
      </dgm:t>
    </dgm:pt>
    <dgm:pt modelId="{F4CE70BC-5EDE-4A17-B732-9E99948E5439}">
      <dgm:prSet phldrT="[ข้อความ]"/>
      <dgm:spPr/>
      <dgm:t>
        <a:bodyPr/>
        <a:lstStyle/>
        <a:p>
          <a:r>
            <a:rPr lang="th-TH" b="1" dirty="0" smtClean="0"/>
            <a:t>ทีม </a:t>
          </a:r>
          <a:r>
            <a:rPr lang="en-US" b="1" dirty="0" smtClean="0"/>
            <a:t>Regulator</a:t>
          </a:r>
          <a:r>
            <a:rPr lang="th-TH" b="1" dirty="0" smtClean="0"/>
            <a:t/>
          </a:r>
          <a:br>
            <a:rPr lang="th-TH" b="1" dirty="0" smtClean="0"/>
          </a:br>
          <a:r>
            <a:rPr lang="th-TH" b="1" dirty="0" smtClean="0"/>
            <a:t>(ทีมเขต</a:t>
          </a:r>
          <a:r>
            <a:rPr lang="en-US" b="1" dirty="0" smtClean="0"/>
            <a:t>:</a:t>
          </a:r>
          <a:r>
            <a:rPr lang="th-TH" b="1" dirty="0" err="1" smtClean="0"/>
            <a:t>สคร</a:t>
          </a:r>
          <a:r>
            <a:rPr lang="en-US" b="1" dirty="0" smtClean="0"/>
            <a:t>+</a:t>
          </a:r>
          <a:r>
            <a:rPr lang="th-TH" b="1" dirty="0" smtClean="0"/>
            <a:t>จังหวัด)ประเมินการดำเนินงานคลินิก</a:t>
          </a:r>
          <a:r>
            <a:rPr lang="en-US" b="1" dirty="0" smtClean="0"/>
            <a:t>NCD</a:t>
          </a:r>
          <a:r>
            <a:rPr lang="th-TH" b="1" dirty="0" smtClean="0"/>
            <a:t>คุณภาพ </a:t>
          </a:r>
          <a:r>
            <a:rPr lang="en-US" b="1" dirty="0" smtClean="0"/>
            <a:t>1</a:t>
          </a:r>
          <a:r>
            <a:rPr lang="th-TH" b="1" dirty="0" smtClean="0"/>
            <a:t> ครั้ง/ปี</a:t>
          </a:r>
          <a:endParaRPr lang="th-TH" b="1" dirty="0"/>
        </a:p>
      </dgm:t>
    </dgm:pt>
    <dgm:pt modelId="{0CC4FB5A-D294-4E9F-9D99-E5AAAC332ED0}" type="parTrans" cxnId="{9228E21C-EF52-4997-BF7D-7F55F7D81C1F}">
      <dgm:prSet/>
      <dgm:spPr/>
      <dgm:t>
        <a:bodyPr/>
        <a:lstStyle/>
        <a:p>
          <a:endParaRPr lang="th-TH"/>
        </a:p>
      </dgm:t>
    </dgm:pt>
    <dgm:pt modelId="{92A95028-8C15-4361-BDA0-F2C8C512D6A3}" type="sibTrans" cxnId="{9228E21C-EF52-4997-BF7D-7F55F7D81C1F}">
      <dgm:prSet/>
      <dgm:spPr/>
      <dgm:t>
        <a:bodyPr/>
        <a:lstStyle/>
        <a:p>
          <a:endParaRPr lang="th-TH"/>
        </a:p>
      </dgm:t>
    </dgm:pt>
    <dgm:pt modelId="{6C572464-551B-4418-AE9E-664E10B03A4E}" type="pres">
      <dgm:prSet presAssocID="{C2C77284-F780-4622-A14D-23BE9E201821}" presName="arrowDiagram" presStyleCnt="0">
        <dgm:presLayoutVars>
          <dgm:chMax val="5"/>
          <dgm:dir/>
          <dgm:resizeHandles val="exact"/>
        </dgm:presLayoutVars>
      </dgm:prSet>
      <dgm:spPr/>
    </dgm:pt>
    <dgm:pt modelId="{E478DB29-6DC4-436C-B158-CA7DF609BD0F}" type="pres">
      <dgm:prSet presAssocID="{C2C77284-F780-4622-A14D-23BE9E201821}" presName="arrow" presStyleLbl="bgShp" presStyleIdx="0" presStyleCnt="1" custLinFactNeighborX="-1563" custLinFactNeighborY="550"/>
      <dgm:spPr/>
    </dgm:pt>
    <dgm:pt modelId="{807F9FA6-B2B0-4177-B7AE-AF4D32310563}" type="pres">
      <dgm:prSet presAssocID="{C2C77284-F780-4622-A14D-23BE9E201821}" presName="arrowDiagram3" presStyleCnt="0"/>
      <dgm:spPr/>
    </dgm:pt>
    <dgm:pt modelId="{79B0BFFE-52ED-487E-940B-B22C53B8B57F}" type="pres">
      <dgm:prSet presAssocID="{B2826641-B4B0-4C50-948D-1FCE2CF2E5C6}" presName="bullet3a" presStyleLbl="node1" presStyleIdx="0" presStyleCnt="3"/>
      <dgm:spPr/>
    </dgm:pt>
    <dgm:pt modelId="{A9E10128-813D-4030-8461-5F5CBADB29C5}" type="pres">
      <dgm:prSet presAssocID="{B2826641-B4B0-4C50-948D-1FCE2CF2E5C6}" presName="textBox3a" presStyleLbl="revTx" presStyleIdx="0" presStyleCnt="3" custScaleX="122937" custScaleY="116262" custLinFactNeighborX="-20118" custLinFactNeighborY="1055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907CA06-9653-4C93-8E33-09C73B351D55}" type="pres">
      <dgm:prSet presAssocID="{3D3A157A-2695-4EC3-8C25-524F59E7A886}" presName="bullet3b" presStyleLbl="node1" presStyleIdx="1" presStyleCnt="3"/>
      <dgm:spPr/>
    </dgm:pt>
    <dgm:pt modelId="{96405192-0BF1-4B15-B03C-A54806E9CC1F}" type="pres">
      <dgm:prSet presAssocID="{3D3A157A-2695-4EC3-8C25-524F59E7A886}" presName="textBox3b" presStyleLbl="revTx" presStyleIdx="1" presStyleCnt="3" custScaleX="117188" custScaleY="9540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086B69B-B1A1-4786-BA87-3A4D9E99315E}" type="pres">
      <dgm:prSet presAssocID="{F4CE70BC-5EDE-4A17-B732-9E99948E5439}" presName="bullet3c" presStyleLbl="node1" presStyleIdx="2" presStyleCnt="3"/>
      <dgm:spPr/>
    </dgm:pt>
    <dgm:pt modelId="{7300A262-EEAF-4D17-8FC3-0D1A5BC8E2BA}" type="pres">
      <dgm:prSet presAssocID="{F4CE70BC-5EDE-4A17-B732-9E99948E5439}" presName="textBox3c" presStyleLbl="revTx" presStyleIdx="2" presStyleCnt="3" custScaleX="133596" custScaleY="9640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AEEDAA0-DBDF-4550-B7DE-C4DE70929183}" type="presOf" srcId="{3D3A157A-2695-4EC3-8C25-524F59E7A886}" destId="{96405192-0BF1-4B15-B03C-A54806E9CC1F}" srcOrd="0" destOrd="0" presId="urn:microsoft.com/office/officeart/2005/8/layout/arrow2"/>
    <dgm:cxn modelId="{9228E21C-EF52-4997-BF7D-7F55F7D81C1F}" srcId="{C2C77284-F780-4622-A14D-23BE9E201821}" destId="{F4CE70BC-5EDE-4A17-B732-9E99948E5439}" srcOrd="2" destOrd="0" parTransId="{0CC4FB5A-D294-4E9F-9D99-E5AAAC332ED0}" sibTransId="{92A95028-8C15-4361-BDA0-F2C8C512D6A3}"/>
    <dgm:cxn modelId="{35D1DEC8-C1D3-4B22-81DE-9636D629D628}" type="presOf" srcId="{F4CE70BC-5EDE-4A17-B732-9E99948E5439}" destId="{7300A262-EEAF-4D17-8FC3-0D1A5BC8E2BA}" srcOrd="0" destOrd="0" presId="urn:microsoft.com/office/officeart/2005/8/layout/arrow2"/>
    <dgm:cxn modelId="{1059D065-C310-48C0-91DA-F1E8A3A4AC77}" srcId="{C2C77284-F780-4622-A14D-23BE9E201821}" destId="{B2826641-B4B0-4C50-948D-1FCE2CF2E5C6}" srcOrd="0" destOrd="0" parTransId="{5BF0C5B6-51B0-4405-B258-DA739D8DC16A}" sibTransId="{C153618C-C516-4273-9016-24AA209ED960}"/>
    <dgm:cxn modelId="{172A38B1-5D69-4F73-8B72-588C8C67F33D}" srcId="{C2C77284-F780-4622-A14D-23BE9E201821}" destId="{3D3A157A-2695-4EC3-8C25-524F59E7A886}" srcOrd="1" destOrd="0" parTransId="{2AB7194E-56C0-4108-9976-D886463A957E}" sibTransId="{EA4A625D-0E86-467B-B9EC-524244564A8C}"/>
    <dgm:cxn modelId="{EB512B60-F084-4E4D-967F-B9E5F52E9E90}" type="presOf" srcId="{C2C77284-F780-4622-A14D-23BE9E201821}" destId="{6C572464-551B-4418-AE9E-664E10B03A4E}" srcOrd="0" destOrd="0" presId="urn:microsoft.com/office/officeart/2005/8/layout/arrow2"/>
    <dgm:cxn modelId="{7EFEF1DD-B854-429A-B1C2-0CB190A3AFB0}" type="presOf" srcId="{B2826641-B4B0-4C50-948D-1FCE2CF2E5C6}" destId="{A9E10128-813D-4030-8461-5F5CBADB29C5}" srcOrd="0" destOrd="0" presId="urn:microsoft.com/office/officeart/2005/8/layout/arrow2"/>
    <dgm:cxn modelId="{6A6646AF-6E3F-41DC-9DF9-D1A1B0005BE0}" type="presParOf" srcId="{6C572464-551B-4418-AE9E-664E10B03A4E}" destId="{E478DB29-6DC4-436C-B158-CA7DF609BD0F}" srcOrd="0" destOrd="0" presId="urn:microsoft.com/office/officeart/2005/8/layout/arrow2"/>
    <dgm:cxn modelId="{FD6251CD-24E1-4F9D-A869-816E6D468067}" type="presParOf" srcId="{6C572464-551B-4418-AE9E-664E10B03A4E}" destId="{807F9FA6-B2B0-4177-B7AE-AF4D32310563}" srcOrd="1" destOrd="0" presId="urn:microsoft.com/office/officeart/2005/8/layout/arrow2"/>
    <dgm:cxn modelId="{5260A76F-D243-46A6-872B-FA1DF16A7750}" type="presParOf" srcId="{807F9FA6-B2B0-4177-B7AE-AF4D32310563}" destId="{79B0BFFE-52ED-487E-940B-B22C53B8B57F}" srcOrd="0" destOrd="0" presId="urn:microsoft.com/office/officeart/2005/8/layout/arrow2"/>
    <dgm:cxn modelId="{90792988-1879-448E-A603-C0FFA7709031}" type="presParOf" srcId="{807F9FA6-B2B0-4177-B7AE-AF4D32310563}" destId="{A9E10128-813D-4030-8461-5F5CBADB29C5}" srcOrd="1" destOrd="0" presId="urn:microsoft.com/office/officeart/2005/8/layout/arrow2"/>
    <dgm:cxn modelId="{597AF5B4-F398-48F7-A69C-E3DE561DCEBD}" type="presParOf" srcId="{807F9FA6-B2B0-4177-B7AE-AF4D32310563}" destId="{1907CA06-9653-4C93-8E33-09C73B351D55}" srcOrd="2" destOrd="0" presId="urn:microsoft.com/office/officeart/2005/8/layout/arrow2"/>
    <dgm:cxn modelId="{5E63A787-4E79-4716-8FD2-65AC4DD60548}" type="presParOf" srcId="{807F9FA6-B2B0-4177-B7AE-AF4D32310563}" destId="{96405192-0BF1-4B15-B03C-A54806E9CC1F}" srcOrd="3" destOrd="0" presId="urn:microsoft.com/office/officeart/2005/8/layout/arrow2"/>
    <dgm:cxn modelId="{E399FF5F-49F9-4576-891F-42B798876F91}" type="presParOf" srcId="{807F9FA6-B2B0-4177-B7AE-AF4D32310563}" destId="{1086B69B-B1A1-4786-BA87-3A4D9E99315E}" srcOrd="4" destOrd="0" presId="urn:microsoft.com/office/officeart/2005/8/layout/arrow2"/>
    <dgm:cxn modelId="{69A23634-EE07-403A-A954-0F241B9C5CED}" type="presParOf" srcId="{807F9FA6-B2B0-4177-B7AE-AF4D32310563}" destId="{7300A262-EEAF-4D17-8FC3-0D1A5BC8E2B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C7071-7396-4854-8E94-1DB3EFC5013D}">
      <dsp:nvSpPr>
        <dsp:cNvPr id="0" name=""/>
        <dsp:cNvSpPr/>
      </dsp:nvSpPr>
      <dsp:spPr>
        <a:xfrm rot="5400000">
          <a:off x="581016" y="2342788"/>
          <a:ext cx="781132" cy="167022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81455-385C-4814-ACA4-864FA6CD60C8}">
      <dsp:nvSpPr>
        <dsp:cNvPr id="0" name=""/>
        <dsp:cNvSpPr/>
      </dsp:nvSpPr>
      <dsp:spPr>
        <a:xfrm>
          <a:off x="284132" y="2992352"/>
          <a:ext cx="1473670" cy="542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2556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-ทดลองเครื่องมือเชิงปริมาณ </a:t>
          </a:r>
          <a:r>
            <a:rPr 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</a:t>
          </a:r>
        </a:p>
      </dsp:txBody>
      <dsp:txXfrm>
        <a:off x="284132" y="2992352"/>
        <a:ext cx="1473670" cy="542285"/>
      </dsp:txXfrm>
    </dsp:sp>
    <dsp:sp modelId="{723827BE-F5DD-4A17-BF17-72D897EA5AA4}">
      <dsp:nvSpPr>
        <dsp:cNvPr id="0" name=""/>
        <dsp:cNvSpPr/>
      </dsp:nvSpPr>
      <dsp:spPr>
        <a:xfrm>
          <a:off x="181560" y="2510842"/>
          <a:ext cx="348817" cy="222396"/>
        </a:xfrm>
        <a:prstGeom prst="triangle">
          <a:avLst>
            <a:gd name="adj" fmla="val 10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ED515880-F27A-4B44-B4A8-3818F7010475}">
      <dsp:nvSpPr>
        <dsp:cNvPr id="0" name=""/>
        <dsp:cNvSpPr/>
      </dsp:nvSpPr>
      <dsp:spPr>
        <a:xfrm rot="5400000">
          <a:off x="2326508" y="1807562"/>
          <a:ext cx="784624" cy="172490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13171-D182-4144-B271-53EBCBB51DC8}">
      <dsp:nvSpPr>
        <dsp:cNvPr id="0" name=""/>
        <dsp:cNvSpPr/>
      </dsp:nvSpPr>
      <dsp:spPr>
        <a:xfrm>
          <a:off x="2048035" y="2492099"/>
          <a:ext cx="1452041" cy="542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2557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-เริ่มกระบวนการคุณภาพบริการ ในสถานพยาบาล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ประเมินรับรอง</a:t>
          </a:r>
          <a:r>
            <a:rPr lang="en-US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A/S/M </a:t>
          </a:r>
          <a:r>
            <a:rPr lang="th-TH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ทุกแห่ง    + ร้อยละ 30 </a:t>
          </a:r>
          <a:r>
            <a:rPr lang="en-US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(407 </a:t>
          </a:r>
          <a:r>
            <a:rPr lang="th-TH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รพ</a:t>
          </a:r>
          <a:r>
            <a:rPr lang="en-US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th-TH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บางจังหวัด ขอเก็บ </a:t>
          </a:r>
          <a:r>
            <a:rPr lang="th-TH" sz="1400" b="1" kern="1200" dirty="0" err="1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รพช</a:t>
          </a:r>
          <a:r>
            <a:rPr lang="th-TH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&lt; 30%)</a:t>
          </a:r>
          <a:endParaRPr lang="en-US" sz="1400" b="1" kern="1200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48035" y="2492099"/>
        <a:ext cx="1452041" cy="542285"/>
      </dsp:txXfrm>
    </dsp:sp>
    <dsp:sp modelId="{396C0E94-EC0A-43E3-8520-8A3EF5F12EF6}">
      <dsp:nvSpPr>
        <dsp:cNvPr id="0" name=""/>
        <dsp:cNvSpPr/>
      </dsp:nvSpPr>
      <dsp:spPr>
        <a:xfrm>
          <a:off x="3746331" y="1634512"/>
          <a:ext cx="348819" cy="222396"/>
        </a:xfrm>
        <a:prstGeom prst="triangle">
          <a:avLst>
            <a:gd name="adj" fmla="val 10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5A929DDD-6C50-4B09-970E-839BC74C8F63}">
      <dsp:nvSpPr>
        <dsp:cNvPr id="0" name=""/>
        <dsp:cNvSpPr/>
      </dsp:nvSpPr>
      <dsp:spPr>
        <a:xfrm rot="5400000">
          <a:off x="4102239" y="1461140"/>
          <a:ext cx="784624" cy="1703086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C59F9-A1E4-4A8E-A709-EDEAFAE60BE1}">
      <dsp:nvSpPr>
        <dsp:cNvPr id="0" name=""/>
        <dsp:cNvSpPr/>
      </dsp:nvSpPr>
      <dsp:spPr>
        <a:xfrm>
          <a:off x="3785938" y="2063302"/>
          <a:ext cx="1475626" cy="765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2558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-เพิ่ม “บูรณาการจัดการตนเอง”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ประเมินรับรอง   รพ ที่ยังไม่ผ่านปี 57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+ ร้อยละ 40 </a:t>
          </a:r>
          <a:r>
            <a:rPr lang="en-US" sz="14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</a:t>
          </a:r>
        </a:p>
      </dsp:txBody>
      <dsp:txXfrm>
        <a:off x="3785938" y="2063302"/>
        <a:ext cx="1475626" cy="765394"/>
      </dsp:txXfrm>
    </dsp:sp>
    <dsp:sp modelId="{0E606D28-CD1D-46F7-9761-7758D1E0A524}">
      <dsp:nvSpPr>
        <dsp:cNvPr id="0" name=""/>
        <dsp:cNvSpPr/>
      </dsp:nvSpPr>
      <dsp:spPr>
        <a:xfrm>
          <a:off x="5453504" y="1213716"/>
          <a:ext cx="365328" cy="206397"/>
        </a:xfrm>
        <a:prstGeom prst="triangle">
          <a:avLst>
            <a:gd name="adj" fmla="val 10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2075624C-5217-4001-B649-2D0D375D18CA}">
      <dsp:nvSpPr>
        <dsp:cNvPr id="0" name=""/>
        <dsp:cNvSpPr/>
      </dsp:nvSpPr>
      <dsp:spPr>
        <a:xfrm rot="5400000">
          <a:off x="5864530" y="1064697"/>
          <a:ext cx="784624" cy="165438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81D4B-0E0B-4DD0-BB12-EF783236714C}">
      <dsp:nvSpPr>
        <dsp:cNvPr id="0" name=""/>
        <dsp:cNvSpPr/>
      </dsp:nvSpPr>
      <dsp:spPr>
        <a:xfrm>
          <a:off x="5719443" y="2575371"/>
          <a:ext cx="1178700" cy="103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719443" y="2575371"/>
        <a:ext cx="1178700" cy="1033200"/>
      </dsp:txXfrm>
    </dsp:sp>
    <dsp:sp modelId="{0C48B641-CF7F-4AD6-9E4D-FEBDF18E4D40}">
      <dsp:nvSpPr>
        <dsp:cNvPr id="0" name=""/>
        <dsp:cNvSpPr/>
      </dsp:nvSpPr>
      <dsp:spPr>
        <a:xfrm>
          <a:off x="7184678" y="927853"/>
          <a:ext cx="349329" cy="206394"/>
        </a:xfrm>
        <a:prstGeom prst="triangle">
          <a:avLst>
            <a:gd name="adj" fmla="val 10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EAA4FF52-4C0F-47AE-86CF-1D9BAD53739E}">
      <dsp:nvSpPr>
        <dsp:cNvPr id="0" name=""/>
        <dsp:cNvSpPr/>
      </dsp:nvSpPr>
      <dsp:spPr>
        <a:xfrm rot="5400000">
          <a:off x="7551285" y="815249"/>
          <a:ext cx="784624" cy="159755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1237C-1A82-4D45-A129-336B5D234F0B}">
      <dsp:nvSpPr>
        <dsp:cNvPr id="0" name=""/>
        <dsp:cNvSpPr/>
      </dsp:nvSpPr>
      <dsp:spPr>
        <a:xfrm>
          <a:off x="6100887" y="2673871"/>
          <a:ext cx="1178700" cy="103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100887" y="2673871"/>
        <a:ext cx="1178700" cy="1033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0AC74-5F12-48A2-A95C-FB3D0AD54B63}">
      <dsp:nvSpPr>
        <dsp:cNvPr id="0" name=""/>
        <dsp:cNvSpPr/>
      </dsp:nvSpPr>
      <dsp:spPr>
        <a:xfrm>
          <a:off x="0" y="4165443"/>
          <a:ext cx="2763609" cy="11924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</a:rPr>
            <a:t>รอบที่ </a:t>
          </a:r>
          <a:r>
            <a:rPr lang="en-US" sz="1800" b="1" kern="1200" dirty="0" smtClean="0">
              <a:solidFill>
                <a:schemeClr val="tx1"/>
              </a:solidFill>
            </a:rPr>
            <a:t>1 </a:t>
          </a:r>
          <a:r>
            <a:rPr lang="th-TH" sz="1800" b="1" kern="1200" dirty="0" smtClean="0">
              <a:solidFill>
                <a:schemeClr val="tx1"/>
              </a:solidFill>
            </a:rPr>
            <a:t>ต</a:t>
          </a:r>
          <a:r>
            <a:rPr lang="en-US" sz="1800" b="1" kern="1200" dirty="0" smtClean="0">
              <a:solidFill>
                <a:schemeClr val="tx1"/>
              </a:solidFill>
            </a:rPr>
            <a:t>.</a:t>
          </a:r>
          <a:r>
            <a:rPr lang="th-TH" sz="1800" b="1" kern="1200" dirty="0" smtClean="0">
              <a:solidFill>
                <a:schemeClr val="tx1"/>
              </a:solidFill>
            </a:rPr>
            <a:t>ค</a:t>
          </a:r>
          <a:r>
            <a:rPr lang="en-US" sz="1800" b="1" kern="1200" dirty="0" smtClean="0">
              <a:solidFill>
                <a:schemeClr val="tx1"/>
              </a:solidFill>
            </a:rPr>
            <a:t>.-</a:t>
          </a:r>
          <a:r>
            <a:rPr lang="th-TH" sz="1800" b="1" kern="1200" dirty="0" smtClean="0">
              <a:solidFill>
                <a:schemeClr val="tx1"/>
              </a:solidFill>
            </a:rPr>
            <a:t>มี</a:t>
          </a:r>
          <a:r>
            <a:rPr lang="en-US" sz="1800" b="1" kern="1200" dirty="0" smtClean="0">
              <a:solidFill>
                <a:schemeClr val="tx1"/>
              </a:solidFill>
            </a:rPr>
            <a:t>.</a:t>
          </a:r>
          <a:r>
            <a:rPr lang="th-TH" sz="1800" b="1" kern="1200" dirty="0" smtClean="0">
              <a:solidFill>
                <a:schemeClr val="tx1"/>
              </a:solidFill>
            </a:rPr>
            <a:t>ค</a:t>
          </a:r>
          <a:r>
            <a:rPr lang="en-US" sz="1800" b="1" kern="1200" dirty="0" smtClean="0">
              <a:solidFill>
                <a:schemeClr val="tx1"/>
              </a:solidFill>
            </a:rPr>
            <a:t>.</a:t>
          </a:r>
          <a:br>
            <a:rPr lang="en-US" sz="1800" b="1" kern="1200" dirty="0" smtClean="0">
              <a:solidFill>
                <a:schemeClr val="tx1"/>
              </a:solidFill>
            </a:rPr>
          </a:br>
          <a:r>
            <a:rPr lang="th-TH" sz="1800" b="1" kern="1200" dirty="0" smtClean="0">
              <a:solidFill>
                <a:schemeClr val="tx1"/>
              </a:solidFill>
            </a:rPr>
            <a:t>รอบที่ </a:t>
          </a:r>
          <a:r>
            <a:rPr lang="en-US" sz="1800" b="1" kern="1200" dirty="0" smtClean="0">
              <a:solidFill>
                <a:schemeClr val="tx1"/>
              </a:solidFill>
            </a:rPr>
            <a:t>2 </a:t>
          </a:r>
          <a:r>
            <a:rPr lang="th-TH" sz="1800" b="1" kern="1200" dirty="0" smtClean="0">
              <a:solidFill>
                <a:schemeClr val="tx1"/>
              </a:solidFill>
            </a:rPr>
            <a:t>เม</a:t>
          </a:r>
          <a:r>
            <a:rPr lang="en-US" sz="1800" b="1" kern="1200" dirty="0" smtClean="0">
              <a:solidFill>
                <a:schemeClr val="tx1"/>
              </a:solidFill>
            </a:rPr>
            <a:t>.</a:t>
          </a:r>
          <a:r>
            <a:rPr lang="th-TH" sz="1800" b="1" kern="1200" dirty="0" smtClean="0">
              <a:solidFill>
                <a:schemeClr val="tx1"/>
              </a:solidFill>
            </a:rPr>
            <a:t>ย</a:t>
          </a:r>
          <a:r>
            <a:rPr lang="en-US" sz="1800" b="1" kern="1200" dirty="0" smtClean="0">
              <a:solidFill>
                <a:schemeClr val="tx1"/>
              </a:solidFill>
            </a:rPr>
            <a:t>.-</a:t>
          </a:r>
          <a:r>
            <a:rPr lang="th-TH" sz="1800" b="1" kern="1200" dirty="0" smtClean="0">
              <a:solidFill>
                <a:schemeClr val="tx1"/>
              </a:solidFill>
            </a:rPr>
            <a:t>ก</a:t>
          </a:r>
          <a:r>
            <a:rPr lang="en-US" sz="1800" b="1" kern="1200" dirty="0" smtClean="0">
              <a:solidFill>
                <a:schemeClr val="tx1"/>
              </a:solidFill>
            </a:rPr>
            <a:t>.</a:t>
          </a:r>
          <a:r>
            <a:rPr lang="th-TH" sz="1800" b="1" kern="1200" dirty="0" smtClean="0">
              <a:solidFill>
                <a:schemeClr val="tx1"/>
              </a:solidFill>
            </a:rPr>
            <a:t>ย</a:t>
          </a:r>
          <a:r>
            <a:rPr lang="en-US" sz="1800" b="1" kern="1200" dirty="0" smtClean="0">
              <a:solidFill>
                <a:schemeClr val="tx1"/>
              </a:solidFill>
            </a:rPr>
            <a:t>.</a:t>
          </a:r>
          <a:endParaRPr lang="th-TH" sz="1800" b="1" kern="1200" dirty="0">
            <a:solidFill>
              <a:schemeClr val="tx1"/>
            </a:solidFill>
          </a:endParaRPr>
        </a:p>
      </dsp:txBody>
      <dsp:txXfrm>
        <a:off x="596203" y="4165443"/>
        <a:ext cx="1571203" cy="1192406"/>
      </dsp:txXfrm>
    </dsp:sp>
    <dsp:sp modelId="{26EC79B5-4299-4017-A766-A6157EF1205F}">
      <dsp:nvSpPr>
        <dsp:cNvPr id="0" name=""/>
        <dsp:cNvSpPr/>
      </dsp:nvSpPr>
      <dsp:spPr>
        <a:xfrm>
          <a:off x="2371430" y="4189486"/>
          <a:ext cx="2525989" cy="116836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ม</a:t>
          </a:r>
          <a:r>
            <a:rPr lang="en-US" sz="2400" b="1" kern="1200" dirty="0" smtClean="0">
              <a:solidFill>
                <a:schemeClr val="tx1"/>
              </a:solidFill>
            </a:rPr>
            <a:t>.</a:t>
          </a:r>
          <a:r>
            <a:rPr lang="th-TH" sz="2400" b="1" kern="1200" dirty="0" smtClean="0">
              <a:solidFill>
                <a:schemeClr val="tx1"/>
              </a:solidFill>
            </a:rPr>
            <a:t>ค</a:t>
          </a:r>
          <a:r>
            <a:rPr lang="en-US" sz="2400" b="1" kern="1200" dirty="0" smtClean="0">
              <a:solidFill>
                <a:schemeClr val="tx1"/>
              </a:solidFill>
            </a:rPr>
            <a:t>.-</a:t>
          </a:r>
          <a:r>
            <a:rPr lang="th-TH" sz="2400" b="1" kern="1200" dirty="0" smtClean="0">
              <a:solidFill>
                <a:schemeClr val="tx1"/>
              </a:solidFill>
            </a:rPr>
            <a:t>เม</a:t>
          </a:r>
          <a:r>
            <a:rPr lang="en-US" sz="2400" b="1" kern="1200" dirty="0" smtClean="0">
              <a:solidFill>
                <a:schemeClr val="tx1"/>
              </a:solidFill>
            </a:rPr>
            <a:t>.</a:t>
          </a:r>
          <a:r>
            <a:rPr lang="th-TH" sz="2400" b="1" kern="1200" dirty="0" smtClean="0">
              <a:solidFill>
                <a:schemeClr val="tx1"/>
              </a:solidFill>
            </a:rPr>
            <a:t>ย</a:t>
          </a:r>
          <a:r>
            <a:rPr lang="en-US" sz="2400" b="1" kern="1200" dirty="0" smtClean="0">
              <a:solidFill>
                <a:schemeClr val="tx1"/>
              </a:solidFill>
            </a:rPr>
            <a:t>.</a:t>
          </a:r>
          <a:endParaRPr lang="th-TH" sz="2400" b="1" kern="1200" dirty="0">
            <a:solidFill>
              <a:schemeClr val="tx1"/>
            </a:solidFill>
          </a:endParaRPr>
        </a:p>
      </dsp:txBody>
      <dsp:txXfrm>
        <a:off x="2955612" y="4189486"/>
        <a:ext cx="1357626" cy="1168363"/>
      </dsp:txXfrm>
    </dsp:sp>
    <dsp:sp modelId="{BD6FE9CD-12AC-4EF9-B07D-75AF29B1AA22}">
      <dsp:nvSpPr>
        <dsp:cNvPr id="0" name=""/>
        <dsp:cNvSpPr/>
      </dsp:nvSpPr>
      <dsp:spPr>
        <a:xfrm>
          <a:off x="4539858" y="4189501"/>
          <a:ext cx="2848344" cy="116834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เม</a:t>
          </a:r>
          <a:r>
            <a:rPr lang="en-US" sz="2400" b="1" kern="1200" dirty="0" smtClean="0">
              <a:solidFill>
                <a:schemeClr val="tx1"/>
              </a:solidFill>
            </a:rPr>
            <a:t>.</a:t>
          </a:r>
          <a:r>
            <a:rPr lang="th-TH" sz="2400" b="1" kern="1200" dirty="0" smtClean="0">
              <a:solidFill>
                <a:schemeClr val="tx1"/>
              </a:solidFill>
            </a:rPr>
            <a:t>ย</a:t>
          </a:r>
          <a:r>
            <a:rPr lang="en-US" sz="2400" b="1" kern="1200" dirty="0" smtClean="0">
              <a:solidFill>
                <a:schemeClr val="tx1"/>
              </a:solidFill>
            </a:rPr>
            <a:t>.-</a:t>
          </a:r>
          <a:r>
            <a:rPr lang="th-TH" sz="2400" b="1" kern="1200" dirty="0" smtClean="0">
              <a:solidFill>
                <a:schemeClr val="tx1"/>
              </a:solidFill>
            </a:rPr>
            <a:t>ส</a:t>
          </a:r>
          <a:r>
            <a:rPr lang="en-US" sz="2400" b="1" kern="1200" dirty="0" smtClean="0">
              <a:solidFill>
                <a:schemeClr val="tx1"/>
              </a:solidFill>
            </a:rPr>
            <a:t>.</a:t>
          </a:r>
          <a:r>
            <a:rPr lang="th-TH" sz="2400" b="1" kern="1200" dirty="0" smtClean="0">
              <a:solidFill>
                <a:schemeClr val="tx1"/>
              </a:solidFill>
            </a:rPr>
            <a:t>ค</a:t>
          </a:r>
          <a:r>
            <a:rPr lang="en-US" sz="2400" b="1" kern="1200" dirty="0" smtClean="0">
              <a:solidFill>
                <a:schemeClr val="tx1"/>
              </a:solidFill>
            </a:rPr>
            <a:t>.</a:t>
          </a:r>
          <a:endParaRPr lang="th-TH" sz="2400" b="1" kern="1200" dirty="0">
            <a:solidFill>
              <a:schemeClr val="tx1"/>
            </a:solidFill>
          </a:endParaRPr>
        </a:p>
      </dsp:txBody>
      <dsp:txXfrm>
        <a:off x="5124032" y="4189501"/>
        <a:ext cx="1679996" cy="11683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8DB29-6DC4-436C-B158-CA7DF609BD0F}">
      <dsp:nvSpPr>
        <dsp:cNvPr id="0" name=""/>
        <dsp:cNvSpPr/>
      </dsp:nvSpPr>
      <dsp:spPr>
        <a:xfrm>
          <a:off x="0" y="103190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B0BFFE-52ED-487E-940B-B22C53B8B57F}">
      <dsp:nvSpPr>
        <dsp:cNvPr id="0" name=""/>
        <dsp:cNvSpPr/>
      </dsp:nvSpPr>
      <dsp:spPr>
        <a:xfrm>
          <a:off x="774192" y="2711897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10128-813D-4030-8461-5F5CBADB29C5}">
      <dsp:nvSpPr>
        <dsp:cNvPr id="0" name=""/>
        <dsp:cNvSpPr/>
      </dsp:nvSpPr>
      <dsp:spPr>
        <a:xfrm>
          <a:off x="404795" y="2783850"/>
          <a:ext cx="1746157" cy="1280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cs typeface="+mn-cs"/>
            </a:rPr>
            <a:t>Self Assessment</a:t>
          </a:r>
          <a:br>
            <a:rPr lang="en-US" sz="1800" b="1" kern="1200" dirty="0" smtClean="0">
              <a:cs typeface="+mn-cs"/>
            </a:rPr>
          </a:br>
          <a:r>
            <a:rPr lang="th-TH" sz="1800" b="1" kern="1200" dirty="0" smtClean="0">
              <a:cs typeface="+mn-cs"/>
            </a:rPr>
            <a:t>(ทุกโรงพยาบาล)</a:t>
          </a:r>
          <a:endParaRPr lang="th-TH" sz="1800" b="1" kern="1200" dirty="0">
            <a:cs typeface="+mn-cs"/>
          </a:endParaRPr>
        </a:p>
      </dsp:txBody>
      <dsp:txXfrm>
        <a:off x="404795" y="2783850"/>
        <a:ext cx="1746157" cy="1280149"/>
      </dsp:txXfrm>
    </dsp:sp>
    <dsp:sp modelId="{1907CA06-9653-4C93-8E33-09C73B351D55}">
      <dsp:nvSpPr>
        <dsp:cNvPr id="0" name=""/>
        <dsp:cNvSpPr/>
      </dsp:nvSpPr>
      <dsp:spPr>
        <a:xfrm>
          <a:off x="2173224" y="1676339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05192-0BF1-4B15-B03C-A54806E9CC1F}">
      <dsp:nvSpPr>
        <dsp:cNvPr id="0" name=""/>
        <dsp:cNvSpPr/>
      </dsp:nvSpPr>
      <dsp:spPr>
        <a:xfrm>
          <a:off x="2190746" y="1867203"/>
          <a:ext cx="1714507" cy="1977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ทีม </a:t>
          </a:r>
          <a:r>
            <a:rPr lang="en-US" sz="1800" b="1" kern="1200" dirty="0" smtClean="0"/>
            <a:t>provider </a:t>
          </a:r>
          <a:r>
            <a:rPr lang="th-TH" sz="1800" b="1" kern="1200" dirty="0" smtClean="0"/>
            <a:t>จังหวัดนิเทศ ติดตามและให้ข้อเสนอแนะเพื่อการพัฒนา (</a:t>
          </a:r>
          <a:r>
            <a:rPr lang="en-US" sz="1800" b="1" kern="1200" dirty="0" smtClean="0"/>
            <a:t>SM</a:t>
          </a:r>
          <a:r>
            <a:rPr lang="th-TH" sz="1800" b="1" kern="1200" dirty="0" smtClean="0"/>
            <a:t>จังหวัดร่วมกับ</a:t>
          </a:r>
          <a:r>
            <a:rPr lang="en-US" sz="1800" b="1" kern="1200" dirty="0" smtClean="0"/>
            <a:t> CM</a:t>
          </a:r>
          <a:r>
            <a:rPr lang="th-TH" sz="1800" b="1" kern="1200" dirty="0" smtClean="0"/>
            <a:t> ของสถานบริการ ร่วมในการนิเทศ)</a:t>
          </a:r>
          <a:endParaRPr lang="th-TH" sz="1800" b="1" kern="1200" dirty="0"/>
        </a:p>
      </dsp:txBody>
      <dsp:txXfrm>
        <a:off x="2190746" y="1867203"/>
        <a:ext cx="1714507" cy="1977422"/>
      </dsp:txXfrm>
    </dsp:sp>
    <dsp:sp modelId="{1086B69B-B1A1-4786-BA87-3A4D9E99315E}">
      <dsp:nvSpPr>
        <dsp:cNvPr id="0" name=""/>
        <dsp:cNvSpPr/>
      </dsp:nvSpPr>
      <dsp:spPr>
        <a:xfrm>
          <a:off x="3855720" y="1046165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0A262-EEAF-4D17-8FC3-0D1A5BC8E2BA}">
      <dsp:nvSpPr>
        <dsp:cNvPr id="0" name=""/>
        <dsp:cNvSpPr/>
      </dsp:nvSpPr>
      <dsp:spPr>
        <a:xfrm>
          <a:off x="3808078" y="1291895"/>
          <a:ext cx="1954562" cy="2552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ทีม </a:t>
          </a:r>
          <a:r>
            <a:rPr lang="en-US" sz="1800" b="1" kern="1200" dirty="0" smtClean="0"/>
            <a:t>Regulator</a:t>
          </a:r>
          <a:r>
            <a:rPr lang="th-TH" sz="1800" b="1" kern="1200" dirty="0" smtClean="0"/>
            <a:t/>
          </a:r>
          <a:br>
            <a:rPr lang="th-TH" sz="1800" b="1" kern="1200" dirty="0" smtClean="0"/>
          </a:br>
          <a:r>
            <a:rPr lang="th-TH" sz="1800" b="1" kern="1200" dirty="0" smtClean="0"/>
            <a:t>(ทีมเขต</a:t>
          </a:r>
          <a:r>
            <a:rPr lang="en-US" sz="1800" b="1" kern="1200" dirty="0" smtClean="0"/>
            <a:t>:</a:t>
          </a:r>
          <a:r>
            <a:rPr lang="th-TH" sz="1800" b="1" kern="1200" dirty="0" err="1" smtClean="0"/>
            <a:t>สคร</a:t>
          </a:r>
          <a:r>
            <a:rPr lang="en-US" sz="1800" b="1" kern="1200" dirty="0" smtClean="0"/>
            <a:t>+</a:t>
          </a:r>
          <a:r>
            <a:rPr lang="th-TH" sz="1800" b="1" kern="1200" dirty="0" smtClean="0"/>
            <a:t>จังหวัด)ประเมินการดำเนินงานคลินิก</a:t>
          </a:r>
          <a:r>
            <a:rPr lang="en-US" sz="1800" b="1" kern="1200" dirty="0" smtClean="0"/>
            <a:t>NCD</a:t>
          </a:r>
          <a:r>
            <a:rPr lang="th-TH" sz="1800" b="1" kern="1200" dirty="0" smtClean="0"/>
            <a:t>คุณภาพ </a:t>
          </a:r>
          <a:r>
            <a:rPr lang="en-US" sz="1800" b="1" kern="1200" dirty="0" smtClean="0"/>
            <a:t>1</a:t>
          </a:r>
          <a:r>
            <a:rPr lang="th-TH" sz="1800" b="1" kern="1200" dirty="0" smtClean="0"/>
            <a:t> ครั้ง/ปี</a:t>
          </a:r>
          <a:endParaRPr lang="th-TH" sz="1800" b="1" kern="1200" dirty="0"/>
        </a:p>
      </dsp:txBody>
      <dsp:txXfrm>
        <a:off x="3808078" y="1291895"/>
        <a:ext cx="1954562" cy="2552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26143-7C82-4160-9890-B653AAAFA509}" type="datetimeFigureOut">
              <a:rPr lang="th-TH" smtClean="0"/>
              <a:t>20/10/58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7C38C-AAA0-4C0A-A594-E26661E3C1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7793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endParaRPr lang="th-TH" sz="16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th-TH" sz="1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153988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th-TH" sz="1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322E52-7F9F-4748-B313-36EA2F384F7A}" type="slidenum">
              <a:rPr lang="th-TH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h-TH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630CDD-60AC-4AF8-B6A6-A01272A082D9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41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DFF45F-56A3-4C7B-B2EB-6D306E489E12}" type="slidenum">
              <a:rPr lang="th-TH" smtClean="0">
                <a:solidFill>
                  <a:prstClr val="black"/>
                </a:solidFill>
              </a:rPr>
              <a:pPr/>
              <a:t>6</a:t>
            </a:fld>
            <a:endParaRPr lang="th-TH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50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95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65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85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56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3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67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196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68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91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54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53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04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87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018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592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0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69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194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757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9858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350">
                <a:solidFill>
                  <a:schemeClr val="bg1"/>
                </a:solidFill>
              </a:defRPr>
            </a:lvl1pPr>
          </a:lstStyle>
          <a:p>
            <a:fld id="{4AE41386-7AEA-4294-A756-A4F0F8C16104}" type="slidenum">
              <a:rPr lang="th-TH" smtClean="0">
                <a:solidFill>
                  <a:prstClr val="white"/>
                </a:solidFill>
              </a:rPr>
              <a:pPr/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960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90543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99624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753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3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86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92309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70007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35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65542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15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23248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1883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852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B1D0-9B59-4C99-8197-41E558E383E4}" type="datetimeFigureOut">
              <a:rPr lang="th-TH" smtClean="0"/>
              <a:pPr/>
              <a:t>20/10/58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F9D6-5236-4182-A3F8-602D8E28FED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E0F6-C38A-4B3B-9884-EAD29D2532E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5E50-B28F-4744-B266-A3884A5F484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9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A3BA-1E9E-458D-9EE9-8A9D4BB185E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20/10/58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3796-6ED3-4A4E-8C58-549F20517B0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1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600">
                <a:solidFill>
                  <a:schemeClr val="accent2"/>
                </a:solidFill>
              </a:defRPr>
            </a:lvl1pPr>
          </a:lstStyle>
          <a:p>
            <a:fld id="{32DD4EC3-BDD9-4C9B-9367-9ACA94D7E4EC}" type="datetimeFigureOut">
              <a:rPr lang="th-TH" smtClean="0">
                <a:solidFill>
                  <a:srgbClr val="438086"/>
                </a:solidFill>
              </a:rPr>
              <a:pPr/>
              <a:t>20/10/58</a:t>
            </a:fld>
            <a:endParaRPr lang="th-TH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600">
                <a:solidFill>
                  <a:schemeClr val="accent2"/>
                </a:solidFill>
              </a:defRPr>
            </a:lvl1pPr>
          </a:lstStyle>
          <a:p>
            <a:endParaRPr lang="th-TH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350">
                <a:solidFill>
                  <a:srgbClr val="FFFFFF"/>
                </a:solidFill>
              </a:defRPr>
            </a:lvl1pPr>
          </a:lstStyle>
          <a:p>
            <a:fld id="{4AE41386-7AEA-4294-A756-A4F0F8C1610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49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192024" algn="l" rtl="0" eaLnBrk="1" latinLnBrk="0" hangingPunct="1">
        <a:spcBef>
          <a:spcPts val="225"/>
        </a:spcBef>
        <a:buClr>
          <a:schemeClr val="accent3"/>
        </a:buClr>
        <a:buFont typeface="Georgia"/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185166" algn="l" rtl="0" eaLnBrk="1" latinLnBrk="0" hangingPunct="1">
        <a:spcBef>
          <a:spcPts val="225"/>
        </a:spcBef>
        <a:buClr>
          <a:schemeClr val="accent2"/>
        </a:buClr>
        <a:buFont typeface="Georgia"/>
        <a:buChar char="▫"/>
        <a:defRPr kumimoji="0" sz="195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92658" indent="-164592" algn="l" rtl="0" eaLnBrk="1" latinLnBrk="0" hangingPunct="1">
        <a:spcBef>
          <a:spcPts val="225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884682" indent="-150876" algn="l" rtl="0" eaLnBrk="1" latinLnBrk="0" hangingPunct="1">
        <a:spcBef>
          <a:spcPts val="225"/>
        </a:spcBef>
        <a:buClr>
          <a:schemeClr val="accent1"/>
        </a:buClr>
        <a:buFont typeface="Wingdings 2"/>
        <a:buChar char=""/>
        <a:defRPr kumimoji="0" sz="16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42416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▫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▫"/>
        <a:defRPr kumimoji="0" sz="135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▫"/>
        <a:defRPr kumimoji="0" sz="12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◦"/>
        <a:defRPr kumimoji="0" sz="1125" kern="1200">
          <a:solidFill>
            <a:schemeClr val="accent3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◦"/>
        <a:defRPr kumimoji="0" sz="105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odzy35@hotmail.com" TargetMode="External"/><Relationship Id="rId2" Type="http://schemas.openxmlformats.org/officeDocument/2006/relationships/hyperlink" Target="mailto:asawarat_1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tel:083" TargetMode="External"/><Relationship Id="rId5" Type="http://schemas.openxmlformats.org/officeDocument/2006/relationships/hyperlink" Target="mailto:kamolthipph@gmail.com" TargetMode="External"/><Relationship Id="rId4" Type="http://schemas.openxmlformats.org/officeDocument/2006/relationships/hyperlink" Target="Tel:081-455224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4282" y="2357430"/>
            <a:ext cx="8501122" cy="1755777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  <a:t/>
            </a:r>
            <a:b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</a:br>
            <a: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  <a:t/>
            </a:r>
            <a:b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</a:br>
            <a: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  <a:t/>
            </a:r>
            <a:b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</a:br>
            <a: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  <a:t/>
            </a:r>
            <a:b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</a:br>
            <a: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  <a:t/>
            </a:r>
            <a:b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rPr>
            </a:b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โดย   กลุ่มพัฒนาระบบสาธารณสุข สำนักโรคไม่ติดต่อ</a:t>
            </a:r>
            <a:b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</a:b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/>
            </a:r>
            <a:b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</a:b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วันที่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20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ตุลาคม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2558 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/>
            </a:r>
            <a:b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</a:b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ณ โรงแรมมิรา</a:t>
            </a:r>
            <a:r>
              <a:rPr lang="th-TH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เคิล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 แก</a:t>
            </a:r>
            <a:r>
              <a:rPr lang="th-TH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รนด์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 คอน</a:t>
            </a:r>
            <a:r>
              <a:rPr lang="th-TH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เวนชั่น</a:t>
            </a: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 กรุงเทพมหานคร</a:t>
            </a:r>
            <a:r>
              <a:rPr lang="th-TH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endParaRPr lang="th-TH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+mn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06324" y="500043"/>
            <a:ext cx="8694832" cy="1754326"/>
          </a:xfrm>
          <a:prstGeom prst="rect">
            <a:avLst/>
          </a:prstGeom>
          <a:ln w="28575"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cs"/>
              </a:rPr>
              <a:t>ทิศทางการพัฒนาคลินิก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cs"/>
              </a:rPr>
              <a:t>NCD </a:t>
            </a:r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cs"/>
              </a:rPr>
              <a:t>คุณภาพ ปี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cs"/>
              </a:rPr>
              <a:t>2559</a:t>
            </a:r>
            <a:endParaRPr lang="th-TH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821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cs typeface="+mj-cs"/>
              </a:rPr>
              <a:t>การสนับสนุนการดำเนินงานในคลินิก </a:t>
            </a:r>
            <a:r>
              <a:rPr lang="en-US" b="1" dirty="0" smtClean="0">
                <a:cs typeface="+mj-cs"/>
              </a:rPr>
              <a:t>NCD </a:t>
            </a:r>
            <a:r>
              <a:rPr lang="th-TH" b="1" dirty="0" smtClean="0">
                <a:cs typeface="+mj-cs"/>
              </a:rPr>
              <a:t>คุณภาพ</a:t>
            </a:r>
            <a:endParaRPr lang="th-TH" b="1" dirty="0">
              <a:cs typeface="+mj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5283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>
                <a:cs typeface="+mj-cs"/>
              </a:rPr>
              <a:t>พัฒนาศักยภาพทีมจัดการระบบการจัดการโรคเรื้อรัง </a:t>
            </a:r>
            <a:r>
              <a:rPr lang="th-TH" sz="3600" b="1" dirty="0" smtClean="0">
                <a:cs typeface="+mj-cs"/>
              </a:rPr>
              <a:t>    (</a:t>
            </a:r>
            <a:r>
              <a:rPr lang="en-US" sz="3600" b="1" dirty="0">
                <a:cs typeface="+mj-cs"/>
              </a:rPr>
              <a:t>NCDs System Manager) </a:t>
            </a:r>
            <a:r>
              <a:rPr lang="th-TH" sz="3600" b="1" dirty="0">
                <a:cs typeface="+mj-cs"/>
              </a:rPr>
              <a:t>ระดับอำเภอ </a:t>
            </a:r>
            <a:r>
              <a:rPr lang="th-TH" sz="3600" b="1" dirty="0" smtClean="0">
                <a:cs typeface="+mj-cs"/>
              </a:rPr>
              <a:t>               และพยาบาลผู้จัดการ</a:t>
            </a:r>
            <a:r>
              <a:rPr lang="th-TH" sz="3600" b="1" dirty="0">
                <a:cs typeface="+mj-cs"/>
              </a:rPr>
              <a:t>รายกรณี (</a:t>
            </a:r>
            <a:r>
              <a:rPr lang="en-US" sz="3600" b="1" dirty="0">
                <a:cs typeface="+mj-cs"/>
              </a:rPr>
              <a:t>Case manager</a:t>
            </a:r>
            <a:r>
              <a:rPr lang="en-US" sz="3600" b="1" dirty="0" smtClean="0">
                <a:cs typeface="+mj-cs"/>
              </a:rPr>
              <a:t>)</a:t>
            </a:r>
            <a:endParaRPr lang="th-TH" sz="3600" b="1" dirty="0" smtClean="0">
              <a:cs typeface="+mj-cs"/>
            </a:endParaRPr>
          </a:p>
          <a:p>
            <a:r>
              <a:rPr lang="th-TH" sz="3600" b="1" dirty="0" smtClean="0">
                <a:cs typeface="+mj-cs"/>
              </a:rPr>
              <a:t>การจัดทำหลักสูตร </a:t>
            </a:r>
            <a:r>
              <a:rPr lang="en-US" sz="3600" b="1" dirty="0" smtClean="0">
                <a:cs typeface="+mj-cs"/>
              </a:rPr>
              <a:t>Mini Case manager        (</a:t>
            </a:r>
            <a:r>
              <a:rPr lang="en-US" sz="3600" b="1" dirty="0">
                <a:cs typeface="+mj-cs"/>
              </a:rPr>
              <a:t>Mini CM) </a:t>
            </a:r>
            <a:endParaRPr lang="th-TH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387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3600" b="1" dirty="0" smtClean="0"/>
              <a:t>การสนับสนุนการจัดระบบ</a:t>
            </a:r>
            <a:r>
              <a:rPr lang="th-TH" sz="3600" b="1" dirty="0"/>
              <a:t>บริการด้านการปรับเปลี่ยน</a:t>
            </a:r>
            <a:r>
              <a:rPr lang="th-TH" sz="3600" b="1" dirty="0" smtClean="0"/>
              <a:t>พฤติกรรม                  ตาม</a:t>
            </a:r>
            <a:r>
              <a:rPr lang="th-TH" sz="3600" b="1" dirty="0"/>
              <a:t>ความเสี่ยงของ</a:t>
            </a:r>
            <a:r>
              <a:rPr lang="th-TH" sz="3600" b="1" dirty="0" smtClean="0"/>
              <a:t>โรค </a:t>
            </a:r>
            <a:r>
              <a:rPr lang="en-US" sz="3600" b="1" dirty="0"/>
              <a:t>(CVD CKD)</a:t>
            </a:r>
            <a:br>
              <a:rPr lang="en-US" sz="3600" b="1" dirty="0"/>
            </a:br>
            <a:endParaRPr lang="th-TH" sz="4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cs typeface="+mj-cs"/>
              </a:rPr>
              <a:t>อบรมหลักสูตร</a:t>
            </a:r>
            <a:r>
              <a:rPr lang="th-TH" b="1" dirty="0">
                <a:cs typeface="+mj-cs"/>
              </a:rPr>
              <a:t>การปรับเปลี่ยนพฤติกรรม สำหรับพยาบาลผู้จัดการรายกรณีโรค</a:t>
            </a:r>
            <a:r>
              <a:rPr lang="th-TH" b="1" dirty="0" smtClean="0">
                <a:cs typeface="+mj-cs"/>
              </a:rPr>
              <a:t>เรื้อรัง (ภาคใต้ ภาค</a:t>
            </a:r>
            <a:r>
              <a:rPr lang="th-TH" b="1" dirty="0">
                <a:cs typeface="+mj-cs"/>
              </a:rPr>
              <a:t>กลาง) </a:t>
            </a:r>
            <a:endParaRPr lang="th-TH" b="1" dirty="0" smtClean="0">
              <a:cs typeface="+mj-cs"/>
            </a:endParaRPr>
          </a:p>
          <a:p>
            <a:r>
              <a:rPr lang="th-TH" b="1" u="sng" dirty="0" smtClean="0">
                <a:cs typeface="+mj-cs"/>
              </a:rPr>
              <a:t>จุดเด่น</a:t>
            </a:r>
            <a:r>
              <a:rPr lang="th-TH" b="1" u="sng" dirty="0">
                <a:cs typeface="+mj-cs"/>
              </a:rPr>
              <a:t>ของ</a:t>
            </a:r>
            <a:r>
              <a:rPr lang="th-TH" b="1" u="sng" dirty="0" smtClean="0">
                <a:cs typeface="+mj-cs"/>
              </a:rPr>
              <a:t>หลักสูตร</a:t>
            </a:r>
            <a:r>
              <a:rPr lang="th-TH" b="1" dirty="0" smtClean="0">
                <a:cs typeface="+mj-cs"/>
              </a:rPr>
              <a:t>   พัฒนาศักยภาพใน</a:t>
            </a:r>
            <a:r>
              <a:rPr lang="th-TH" b="1" dirty="0">
                <a:cs typeface="+mj-cs"/>
              </a:rPr>
              <a:t>การปรับเปลี่ยนพฤติกรรม ให้สามารถจัดการความ</a:t>
            </a:r>
            <a:r>
              <a:rPr lang="th-TH" b="1" dirty="0" smtClean="0">
                <a:cs typeface="+mj-cs"/>
              </a:rPr>
              <a:t>เสี่ยงได้</a:t>
            </a:r>
            <a:r>
              <a:rPr lang="th-TH" b="1" dirty="0">
                <a:cs typeface="+mj-cs"/>
              </a:rPr>
              <a:t>ตามระยะความพร้อมในการปรับเปลี่ยน</a:t>
            </a:r>
            <a:r>
              <a:rPr lang="th-TH" b="1" dirty="0" smtClean="0">
                <a:cs typeface="+mj-cs"/>
              </a:rPr>
              <a:t>พฤติกรรม สามารถ</a:t>
            </a:r>
            <a:r>
              <a:rPr lang="th-TH" b="1" dirty="0">
                <a:cs typeface="+mj-cs"/>
              </a:rPr>
              <a:t>ประยุกต์ใช้และการต่อยอดองค์ความรู้ในการดูแลสุขภาพผู้รับบริการได้อย่างมีประสิทธิภาพ</a:t>
            </a:r>
          </a:p>
          <a:p>
            <a:pPr lvl="0"/>
            <a:r>
              <a:rPr lang="th-TH" b="1" dirty="0">
                <a:solidFill>
                  <a:prstClr val="black"/>
                </a:solidFill>
                <a:cs typeface="Angsana New"/>
              </a:rPr>
              <a:t>การจัดทำหลักสูตร </a:t>
            </a:r>
            <a:r>
              <a:rPr lang="en-US" b="1" dirty="0" smtClean="0">
                <a:solidFill>
                  <a:prstClr val="black"/>
                </a:solidFill>
              </a:rPr>
              <a:t>Mini CM </a:t>
            </a:r>
            <a:r>
              <a:rPr lang="th-TH" b="1" dirty="0" smtClean="0">
                <a:cs typeface="+mj-cs"/>
              </a:rPr>
              <a:t>เป็นหลักสูตรกลางให้ครู ก. นำไปใช้อบรมพัฒนาศักยภาพทีมในพื้นที่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74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ผู้รับผิดชอบงาน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คุณ</a:t>
            </a:r>
            <a:r>
              <a:rPr lang="th-TH" b="1" dirty="0" err="1" smtClean="0"/>
              <a:t>นพวรรณ</a:t>
            </a:r>
            <a:r>
              <a:rPr lang="th-TH" b="1" dirty="0" smtClean="0"/>
              <a:t> </a:t>
            </a:r>
            <a:r>
              <a:rPr lang="en-US" dirty="0" smtClean="0"/>
              <a:t>:</a:t>
            </a:r>
            <a:r>
              <a:rPr lang="th-TH" dirty="0" smtClean="0"/>
              <a:t>คลินิก </a:t>
            </a:r>
            <a:r>
              <a:rPr lang="en-US" dirty="0" smtClean="0"/>
              <a:t>NCD </a:t>
            </a:r>
            <a:r>
              <a:rPr lang="th-TH" dirty="0" smtClean="0"/>
              <a:t>คุณภาพ และการพัฒนา </a:t>
            </a:r>
            <a:r>
              <a:rPr lang="en-US" dirty="0" smtClean="0"/>
              <a:t>SM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asawarat_1@hotmail.com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tel:081-6673671</a:t>
            </a:r>
          </a:p>
          <a:p>
            <a:r>
              <a:rPr lang="th-TH" b="1" dirty="0" smtClean="0"/>
              <a:t>คุณอัจฉรา/คุณเมตตา  </a:t>
            </a:r>
            <a:r>
              <a:rPr lang="en-US" dirty="0" smtClean="0"/>
              <a:t>: </a:t>
            </a:r>
            <a:r>
              <a:rPr lang="th-TH" dirty="0" smtClean="0"/>
              <a:t>การพัฒนา </a:t>
            </a:r>
            <a:r>
              <a:rPr lang="en-US" dirty="0" smtClean="0"/>
              <a:t>CM </a:t>
            </a:r>
            <a:r>
              <a:rPr lang="th-TH" dirty="0" smtClean="0"/>
              <a:t>และหลักสูตร </a:t>
            </a:r>
            <a:r>
              <a:rPr lang="en-US" dirty="0" smtClean="0"/>
              <a:t>Mini CM</a:t>
            </a:r>
          </a:p>
          <a:p>
            <a:pPr marL="0" indent="0">
              <a:buNone/>
            </a:pPr>
            <a:r>
              <a:rPr lang="en-US" dirty="0" smtClean="0"/>
              <a:t>E-mail: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aodzy35@hotmail.com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Tel:081-4552249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b="1" dirty="0" smtClean="0"/>
              <a:t>     ดร.</a:t>
            </a:r>
            <a:r>
              <a:rPr lang="th-TH" b="1" dirty="0"/>
              <a:t>กมลทิพย์  </a:t>
            </a:r>
            <a:r>
              <a:rPr lang="th-TH" dirty="0"/>
              <a:t>: </a:t>
            </a:r>
            <a:r>
              <a:rPr lang="en-US" dirty="0" smtClean="0"/>
              <a:t>BRFSS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kamolthipph@gmail.com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6"/>
              </a:rPr>
              <a:t>tel:083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0513737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92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เมฆ 3"/>
          <p:cNvSpPr/>
          <p:nvPr/>
        </p:nvSpPr>
        <p:spPr>
          <a:xfrm>
            <a:off x="1571604" y="214290"/>
            <a:ext cx="5929354" cy="1071570"/>
          </a:xfrm>
          <a:prstGeom prst="cloud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การอบรม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SM 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อำเภอแก่ครู ก.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714348" y="1285860"/>
            <a:ext cx="7500990" cy="57150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เพื่อเพิ่มศักยภาพให้แก่ครู ก. สำหรับทีม</a:t>
            </a:r>
            <a:r>
              <a:rPr lang="en-US" sz="2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SM </a:t>
            </a:r>
            <a:r>
              <a:rPr lang="th-TH" sz="2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ระดับอำเภอ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idx="1"/>
          </p:nvPr>
        </p:nvSpPr>
        <p:spPr>
          <a:xfrm>
            <a:off x="714348" y="1928802"/>
            <a:ext cx="8072494" cy="2714644"/>
          </a:xfrm>
          <a:prstGeom prst="roundRect">
            <a:avLst/>
          </a:prstGeom>
          <a:ln w="28575">
            <a:prstDash val="sysDash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เพิ่มศักยภาพของ</a:t>
            </a:r>
            <a:r>
              <a:rPr lang="th-TH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ทีมสคร.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และทีมเขตบริการสุขภาพในด้านโรคไม่  ติดต่อ</a:t>
            </a:r>
          </a:p>
          <a:p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พัฒนาตามส่วนที่ขาดในการป้องกันควบคุมโรค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NCD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วิเคราะห์ข้อมูลให้มีประสิทธิภาพมากยิ่งขึ้น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คืนข้อมูล (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Feedback data</a:t>
            </a: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)และสนับสนุนการใช้ข้อมูลในระดับจังหวัด</a:t>
            </a:r>
            <a:b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และระดับอำเภอได้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พัฒนาหลักสูตรการอบรมระดับอำเภอได้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571472" y="4786322"/>
            <a:ext cx="8286808" cy="1857388"/>
          </a:xfrm>
          <a:prstGeom prst="roundRect">
            <a:avLst>
              <a:gd name="adj" fmla="val 43049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BE1F04"/>
            </a:solidFill>
            <a:prstDash val="lgDashDot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th-TH" sz="1600" b="1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ใน 1 ทีม ประกอบด้วย  5 คน </a:t>
            </a:r>
            <a:endParaRPr lang="en-US" sz="1600" b="1" u="sng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  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ผู้รับผิดชอบหลักในงาน 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NCD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หรือ งานคลินิก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NCD 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คุณภาพ (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Program </a:t>
            </a:r>
            <a:b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Manager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 ของสำนักงานป้องกันควบคุมโรคที่ 1-13  แห่งละ 2 คน</a:t>
            </a:r>
            <a:endParaRPr lang="en-US" sz="16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  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ทีม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System Manager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จังหวัด 1 คน หรือ ทีม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System Manager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อำเภอ  2 คน</a:t>
            </a:r>
            <a:endParaRPr lang="en-US" sz="16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รวมจำนวน  3 คน</a:t>
            </a:r>
            <a:endParaRPr lang="en-US" sz="16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1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/>
        </p:nvGraphicFramePr>
        <p:xfrm>
          <a:off x="1214414" y="1285860"/>
          <a:ext cx="742955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200" b="1" dirty="0" smtClean="0"/>
              <a:t>วิธีการประเมิน</a:t>
            </a:r>
            <a:br>
              <a:rPr lang="th-TH" sz="3200" b="1" dirty="0" smtClean="0"/>
            </a:br>
            <a:r>
              <a:rPr lang="th-TH" sz="3200" b="1" dirty="0" smtClean="0"/>
              <a:t>ร้อยละของคลินิก </a:t>
            </a:r>
            <a:r>
              <a:rPr lang="en-US" sz="3200" b="1" dirty="0" smtClean="0"/>
              <a:t>NCD</a:t>
            </a:r>
            <a:r>
              <a:rPr lang="th-TH" sz="3200" b="1" dirty="0" smtClean="0"/>
              <a:t> คุณภาพ (ไม่น้อยกว่า 70)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572560" cy="4768865"/>
          </a:xfrm>
        </p:spPr>
        <p:txBody>
          <a:bodyPr/>
          <a:lstStyle/>
          <a:p>
            <a:pPr>
              <a:buNone/>
            </a:pPr>
            <a:endParaRPr lang="th-TH" b="1" dirty="0"/>
          </a:p>
          <a:p>
            <a:pPr>
              <a:buNone/>
            </a:pPr>
            <a:endParaRPr lang="th-TH" b="1" dirty="0" smtClean="0"/>
          </a:p>
        </p:txBody>
      </p:sp>
      <p:graphicFrame>
        <p:nvGraphicFramePr>
          <p:cNvPr id="5" name="ไดอะแกรม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สี่เหลี่ยมมุมมน 6"/>
          <p:cNvSpPr/>
          <p:nvPr/>
        </p:nvSpPr>
        <p:spPr>
          <a:xfrm>
            <a:off x="500034" y="1214422"/>
            <a:ext cx="5357850" cy="10001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DD2FAF"/>
            </a:solidFill>
            <a:prstDash val="lgDashDot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b="1" u="sng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เป้าหมาย</a:t>
            </a:r>
            <a:r>
              <a:rPr lang="en-US" sz="1800" b="1" u="sng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ทีมประเมินรับรอง(ผ่านร้อยละ 70) </a:t>
            </a:r>
            <a:endParaRPr lang="en-US" sz="16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S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M1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M2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ทุกแห่ง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F1-F3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ที่ถูกสุ่ม ร้อยละ30/40/</a:t>
            </a:r>
            <a:r>
              <a:rPr lang="th-TH" sz="1600" b="1" dirty="0" smtClean="0">
                <a:solidFill>
                  <a:srgbClr val="D422A5"/>
                </a:solidFill>
                <a:latin typeface="Tahoma" pitchFamily="34" charset="0"/>
                <a:cs typeface="Tahoma" pitchFamily="34" charset="0"/>
              </a:rPr>
              <a:t>30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(57/58/</a:t>
            </a:r>
            <a:r>
              <a:rPr lang="th-TH" sz="1600" b="1" dirty="0" smtClean="0">
                <a:solidFill>
                  <a:srgbClr val="DC28B5"/>
                </a:solidFill>
                <a:latin typeface="Tahoma" pitchFamily="34" charset="0"/>
                <a:cs typeface="Tahoma" pitchFamily="34" charset="0"/>
              </a:rPr>
              <a:t>59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8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500042"/>
            <a:ext cx="800105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th-TH" b="1" dirty="0" smtClean="0">
                <a:latin typeface="AngsanaUPC" pitchFamily="18" charset="-34"/>
              </a:rPr>
              <a:t>การวัดร้อยละคลินิก </a:t>
            </a:r>
            <a:r>
              <a:rPr lang="en-US" b="1" dirty="0" smtClean="0">
                <a:latin typeface="AngsanaUPC" pitchFamily="18" charset="-34"/>
              </a:rPr>
              <a:t>NCD</a:t>
            </a:r>
            <a:r>
              <a:rPr lang="th-TH" b="1" dirty="0" smtClean="0">
                <a:latin typeface="AngsanaUPC" pitchFamily="18" charset="-34"/>
              </a:rPr>
              <a:t> คุณภาพ</a:t>
            </a:r>
            <a:endParaRPr lang="th-TH" b="1" dirty="0">
              <a:latin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เกณฑ์เป้าหมาย </a:t>
            </a:r>
            <a:r>
              <a:rPr lang="en-US" b="1" dirty="0" smtClean="0"/>
              <a:t>:  </a:t>
            </a:r>
            <a:r>
              <a:rPr lang="th-TH" b="1" dirty="0" smtClean="0"/>
              <a:t>ไม่น้อยกว่าร้อยละ 70 </a:t>
            </a:r>
          </a:p>
          <a:p>
            <a:pPr>
              <a:buNone/>
            </a:pPr>
            <a:r>
              <a:rPr lang="th-TH" b="1" dirty="0" smtClean="0"/>
              <a:t>สุ่มประเมิน </a:t>
            </a:r>
            <a:r>
              <a:rPr lang="en-US" b="1" dirty="0" smtClean="0"/>
              <a:t>F1-F3</a:t>
            </a:r>
            <a:r>
              <a:rPr lang="th-TH" b="1" dirty="0" smtClean="0"/>
              <a:t> โดย </a:t>
            </a:r>
            <a:r>
              <a:rPr lang="th-TH" b="1" dirty="0" err="1" smtClean="0"/>
              <a:t>สคร.</a:t>
            </a:r>
            <a:r>
              <a:rPr lang="th-TH" b="1" dirty="0" smtClean="0"/>
              <a:t> ร่วมกับจังหวัด(ทีมเขต)</a:t>
            </a:r>
          </a:p>
          <a:p>
            <a:pPr>
              <a:buNone/>
            </a:pPr>
            <a:r>
              <a:rPr lang="th-TH" b="1" dirty="0" smtClean="0"/>
              <a:t>ประมวลผล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th-TH" sz="2400" b="1" dirty="0" smtClean="0"/>
              <a:t>จำนวน รพ. ทีผ่านเกณฑ์คลินิก</a:t>
            </a:r>
            <a:r>
              <a:rPr lang="en-US" sz="2400" b="1" dirty="0" smtClean="0"/>
              <a:t>NCD</a:t>
            </a:r>
            <a:r>
              <a:rPr lang="th-TH" sz="2400" b="1" dirty="0" smtClean="0"/>
              <a:t>คุณภาพ </a:t>
            </a:r>
            <a:r>
              <a:rPr lang="en-US" sz="2400" b="1" dirty="0" smtClean="0"/>
              <a:t>X</a:t>
            </a:r>
            <a:r>
              <a:rPr lang="th-TH" sz="2400" b="1" dirty="0" smtClean="0"/>
              <a:t>100</a:t>
            </a:r>
          </a:p>
          <a:p>
            <a:pPr>
              <a:buNone/>
            </a:pPr>
            <a:r>
              <a:rPr lang="th-TH" sz="2400" b="1" dirty="0" smtClean="0"/>
              <a:t>(จำนวน รพ. ที่ไม่ผ่านการประเมินในปี2557</a:t>
            </a:r>
            <a:r>
              <a:rPr lang="en-US" sz="2400" b="1" dirty="0" smtClean="0"/>
              <a:t>,</a:t>
            </a:r>
            <a:r>
              <a:rPr lang="th-TH" sz="2400" b="1" dirty="0" smtClean="0"/>
              <a:t>2558)+(</a:t>
            </a:r>
            <a:r>
              <a:rPr lang="th-TH" sz="2400" b="1" dirty="0" err="1" smtClean="0"/>
              <a:t>รพช.</a:t>
            </a:r>
            <a:r>
              <a:rPr lang="th-TH" sz="2400" b="1" dirty="0" smtClean="0"/>
              <a:t> ทีได้รับการสุ่มประเมินร้อยละ 30) </a:t>
            </a:r>
            <a:endParaRPr lang="en-US" sz="2400" b="1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ระยะเวลาประเมินผล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b="1" dirty="0" smtClean="0"/>
              <a:t>ปีละ 1 ครั้ง</a:t>
            </a:r>
            <a:endParaRPr lang="th-TH" b="1" dirty="0"/>
          </a:p>
        </p:txBody>
      </p:sp>
      <p:cxnSp>
        <p:nvCxnSpPr>
          <p:cNvPr id="6" name="Straight Connector 5"/>
          <p:cNvCxnSpPr>
            <a:stCxn id="3" idx="1"/>
          </p:cNvCxnSpPr>
          <p:nvPr/>
        </p:nvCxnSpPr>
        <p:spPr>
          <a:xfrm rot="10800000" flipH="1">
            <a:off x="357158" y="3859216"/>
            <a:ext cx="8358246" cy="39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0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แนวทางพัฒนาการดำเนินงานคลินิก</a:t>
            </a:r>
            <a:r>
              <a:rPr lang="en-US" dirty="0" smtClean="0"/>
              <a:t>NCD</a:t>
            </a:r>
            <a:r>
              <a:rPr lang="th-TH" dirty="0" smtClean="0"/>
              <a:t>คุณภาพ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ln w="38100">
            <a:prstDash val="dash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1.  ประชุมเชิงปฏิบัติการสรุปผลการดำเนินงานและแนวทางการ </a:t>
            </a:r>
            <a:br>
              <a:rPr lang="th-TH" b="1" dirty="0" smtClean="0"/>
            </a:br>
            <a:r>
              <a:rPr lang="th-TH" b="1" dirty="0" smtClean="0"/>
              <a:t> พัฒนางานคลินิก</a:t>
            </a:r>
            <a:r>
              <a:rPr lang="en-US" b="1" dirty="0" smtClean="0"/>
              <a:t>NCD</a:t>
            </a:r>
            <a:r>
              <a:rPr lang="th-TH" b="1" dirty="0" smtClean="0"/>
              <a:t>คุณภาพ ปี 2560 2 ครั้ง</a:t>
            </a:r>
          </a:p>
          <a:p>
            <a:pPr>
              <a:buNone/>
            </a:pPr>
            <a:r>
              <a:rPr lang="th-TH" b="1" u="sng" dirty="0" smtClean="0"/>
              <a:t>กิจกรรม</a:t>
            </a:r>
            <a:r>
              <a:rPr lang="th-TH" b="1" dirty="0" smtClean="0"/>
              <a:t> </a:t>
            </a:r>
            <a:r>
              <a:rPr lang="en-US" b="1" dirty="0" smtClean="0"/>
              <a:t>: </a:t>
            </a:r>
            <a:r>
              <a:rPr lang="th-TH" b="1" dirty="0" smtClean="0"/>
              <a:t>เขตมีส่วนร่วมสรุปผลและพัฒนาแนวทาง/เครื่องมือใน </a:t>
            </a:r>
          </a:p>
          <a:p>
            <a:pPr>
              <a:buNone/>
            </a:pPr>
            <a:r>
              <a:rPr lang="th-TH" b="1" dirty="0" smtClean="0"/>
              <a:t>               การพัฒนาการดำเนินงาน</a:t>
            </a:r>
          </a:p>
          <a:p>
            <a:pPr>
              <a:buNone/>
            </a:pPr>
            <a:r>
              <a:rPr lang="th-TH" b="1" u="sng" dirty="0" smtClean="0"/>
              <a:t>ระยะเวลา</a:t>
            </a:r>
            <a:r>
              <a:rPr lang="en-US" b="1" dirty="0" smtClean="0"/>
              <a:t>:</a:t>
            </a:r>
            <a:r>
              <a:rPr lang="th-TH" b="1" dirty="0" smtClean="0"/>
              <a:t> </a:t>
            </a:r>
            <a:r>
              <a:rPr lang="th-TH" b="1" dirty="0" err="1" smtClean="0"/>
              <a:t>ไตรมาส</a:t>
            </a:r>
            <a:r>
              <a:rPr lang="th-TH" b="1" dirty="0" smtClean="0"/>
              <a:t> 2</a:t>
            </a:r>
          </a:p>
          <a:p>
            <a:pPr>
              <a:buNone/>
            </a:pPr>
            <a:r>
              <a:rPr lang="th-TH" b="1" u="sng" dirty="0" smtClean="0"/>
              <a:t>เขตละ 4 คน </a:t>
            </a:r>
            <a:r>
              <a:rPr lang="en-US" b="1" dirty="0" smtClean="0"/>
              <a:t>: </a:t>
            </a:r>
            <a:r>
              <a:rPr lang="th-TH" b="1" dirty="0" err="1" smtClean="0"/>
              <a:t>สคร.</a:t>
            </a:r>
            <a:r>
              <a:rPr lang="th-TH" b="1" dirty="0" smtClean="0"/>
              <a:t> 1 คน + รพ. ระดับ </a:t>
            </a:r>
            <a:r>
              <a:rPr lang="en-US" b="1" dirty="0" smtClean="0"/>
              <a:t>A/S</a:t>
            </a:r>
            <a:r>
              <a:rPr lang="th-TH" b="1" dirty="0" smtClean="0"/>
              <a:t>,</a:t>
            </a:r>
            <a:r>
              <a:rPr lang="en-US" b="1" dirty="0" smtClean="0"/>
              <a:t>M</a:t>
            </a:r>
            <a:r>
              <a:rPr lang="th-TH" b="1" dirty="0" smtClean="0"/>
              <a:t>,</a:t>
            </a:r>
            <a:r>
              <a:rPr lang="en-US" b="1" dirty="0" smtClean="0"/>
              <a:t>F </a:t>
            </a:r>
            <a:r>
              <a:rPr lang="th-TH" b="1" dirty="0" smtClean="0"/>
              <a:t>เขตละ 3 คน</a:t>
            </a:r>
          </a:p>
          <a:p>
            <a:pPr>
              <a:buNone/>
            </a:pPr>
            <a:r>
              <a:rPr lang="th-TH" b="1" dirty="0" smtClean="0"/>
              <a:t>2. นำเสนอผลข้อ 1 โดยประชุมร่วมกับเครือข่ายสถาบันรับรองคุณภาพสถานพยาบาล(สรพ.) 2 ครั้ง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0751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2071670" y="214290"/>
            <a:ext cx="5857916" cy="1071570"/>
          </a:xfrm>
          <a:prstGeom prst="cloud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th-TH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ไขข้อข้องใจการอบรม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SM </a:t>
            </a:r>
            <a:r>
              <a:rPr lang="th-TH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อำเภอแก่ครู ก.</a:t>
            </a:r>
            <a:endParaRPr lang="th-TH" sz="2800" dirty="0">
              <a:solidFill>
                <a:srgbClr val="FF0000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1357298"/>
            <a:ext cx="9144000" cy="2643206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         </a:t>
            </a:r>
            <a: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  <a:t>เนื้อหาการอบรม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(รุ่น 1 วันที่ 9-11 </a:t>
            </a:r>
            <a:r>
              <a:rPr lang="th-TH" sz="2400" b="1" dirty="0" err="1" smtClean="0">
                <a:solidFill>
                  <a:srgbClr val="000000"/>
                </a:solidFill>
                <a:latin typeface="Tahoma" pitchFamily="34" charset="0"/>
              </a:rPr>
              <a:t>พย.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ที่ จ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</a:rPr>
              <a:t>.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อยุธยา / รุ่น 2 วันที่ 23-25 </a:t>
            </a:r>
            <a:r>
              <a:rPr lang="th-TH" sz="2400" b="1" dirty="0" err="1" smtClean="0">
                <a:solidFill>
                  <a:srgbClr val="000000"/>
                </a:solidFill>
                <a:latin typeface="Tahoma" pitchFamily="34" charset="0"/>
              </a:rPr>
              <a:t>พย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, ที่ จ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</a:rPr>
              <a:t>. 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เพชรบุรี)</a:t>
            </a:r>
            <a:b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</a:br>
            <a: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  <a:t>วันที่ 1 ประกอบด้วย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  การวิเคราะห์ข้อมูลเชิงระบาดวิทยา / การใช้ประโยชน์ข้อมูลพัฒนาบริการ/ </a:t>
            </a:r>
            <a:b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</a:b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         การประเมินระบบ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</a:rPr>
              <a:t>NCD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เชิงคุณภาพ    </a:t>
            </a:r>
            <a:r>
              <a:rPr lang="th-TH" sz="2400" b="1" dirty="0" err="1" smtClean="0">
                <a:solidFill>
                  <a:srgbClr val="000000"/>
                </a:solidFill>
                <a:latin typeface="Tahoma" pitchFamily="34" charset="0"/>
              </a:rPr>
              <a:t>พญ.สุพัตรา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/นพ.อรรถเกียรติ/นพ.สมเกียรติ</a:t>
            </a:r>
            <a:b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</a:br>
            <a: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  <a:t>วันที่ 2 ประกอบด้วย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  ดู</a:t>
            </a:r>
            <a:r>
              <a:rPr lang="th-TH" sz="2400" b="1" dirty="0" err="1" smtClean="0">
                <a:solidFill>
                  <a:srgbClr val="000000"/>
                </a:solidFill>
                <a:latin typeface="Tahoma" pitchFamily="34" charset="0"/>
              </a:rPr>
              <a:t>งานคปสอ.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/ รพสต. /วิเคราะห์ เชื่อมโยงข้อมูล </a:t>
            </a:r>
            <a:b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</a:b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         </a:t>
            </a:r>
            <a:r>
              <a:rPr lang="th-TH" sz="2400" b="1" dirty="0" err="1" smtClean="0">
                <a:solidFill>
                  <a:srgbClr val="000000"/>
                </a:solidFill>
                <a:latin typeface="Tahoma" pitchFamily="34" charset="0"/>
              </a:rPr>
              <a:t>บูรณา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การ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</a:rPr>
              <a:t>NCD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</a:rPr>
              <a:t>SP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และ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</a:rPr>
              <a:t>DHS</a:t>
            </a:r>
            <a:br>
              <a:rPr lang="en-US" sz="2400" b="1" dirty="0" smtClean="0">
                <a:solidFill>
                  <a:srgbClr val="000000"/>
                </a:solidFill>
                <a:latin typeface="Tahoma" pitchFamily="34" charset="0"/>
              </a:rPr>
            </a:br>
            <a: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  <a:t>วันที่ 3 ประกอบด้วย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  ประชุมกลุ่มย่อย /ทำงานในใบงาน / ให้การบ้าน ออกแบบระบบบริการ</a:t>
            </a:r>
            <a:endParaRPr lang="th-TH" sz="24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4286256"/>
            <a:ext cx="9144000" cy="2428892"/>
          </a:xfrm>
          <a:prstGeom prst="rect">
            <a:avLst/>
          </a:prstGeom>
          <a:gradFill flip="none" rotWithShape="1">
            <a:gsLst>
              <a:gs pos="0">
                <a:srgbClr val="A7D971">
                  <a:tint val="66000"/>
                  <a:satMod val="160000"/>
                </a:srgbClr>
              </a:gs>
              <a:gs pos="50000">
                <a:srgbClr val="A7D971">
                  <a:tint val="44500"/>
                  <a:satMod val="160000"/>
                </a:srgbClr>
              </a:gs>
              <a:gs pos="100000">
                <a:srgbClr val="A7D971">
                  <a:tint val="23500"/>
                  <a:satMod val="160000"/>
                </a:srgb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</a:b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            </a:t>
            </a:r>
            <a: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  <a:t>เนื้อหาการอบรม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( รุ่น 1 วันที่ 6 -8 </a:t>
            </a:r>
            <a:r>
              <a:rPr lang="th-TH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มค.</a:t>
            </a: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59 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 / รุ่น 2  วันที่ 20 -22 </a:t>
            </a:r>
            <a:r>
              <a:rPr lang="th-TH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มค.</a:t>
            </a: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59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  จัดที่กทม.ทั้ง </a:t>
            </a: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2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 รุ่น)</a:t>
            </a:r>
          </a:p>
          <a:p>
            <a: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  <a:t>วันที่ 1 ประกอบด้วย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  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นำเสนอข้อมูลระบาด/ระบบ</a:t>
            </a:r>
            <a:r>
              <a:rPr lang="th-TH" sz="2400" b="1" dirty="0" err="1" smtClean="0">
                <a:solidFill>
                  <a:srgbClr val="000000"/>
                </a:solidFill>
                <a:latin typeface="Angsana New" pitchFamily="18" charset="-34"/>
              </a:rPr>
              <a:t>บูรณา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การ</a:t>
            </a:r>
          </a:p>
          <a:p>
            <a: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  <a:t>วันที่ 2 ประกอบด้วย 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  ออกแบบระบบการเรียนรู้พัฒนาระบบ, ระบบบริการคลินิก  และชุมชน/ </a:t>
            </a:r>
            <a:b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                              พัฒนาแผนและหลักสูตรอบรมทีมอำเภอ</a:t>
            </a:r>
          </a:p>
          <a:p>
            <a:r>
              <a:rPr lang="th-TH" sz="2400" b="1" u="sng" dirty="0" smtClean="0">
                <a:solidFill>
                  <a:srgbClr val="000000"/>
                </a:solidFill>
                <a:latin typeface="Tahoma" pitchFamily="34" charset="0"/>
              </a:rPr>
              <a:t>วันที่ 3 ประกอบด้วย</a:t>
            </a: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</a:rPr>
              <a:t>   </a:t>
            </a:r>
            <a:r>
              <a:rPr lang="th-TH" sz="2400" b="1" dirty="0" smtClean="0">
                <a:solidFill>
                  <a:srgbClr val="000000"/>
                </a:solidFill>
                <a:latin typeface="Angsana New" pitchFamily="18" charset="-34"/>
              </a:rPr>
              <a:t>นำเสนอแผนและหลักสูตรอบรม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9" name="Ribbon ขึ้น 8"/>
          <p:cNvSpPr/>
          <p:nvPr/>
        </p:nvSpPr>
        <p:spPr>
          <a:xfrm rot="21089806">
            <a:off x="-173025" y="936475"/>
            <a:ext cx="2091182" cy="714380"/>
          </a:xfrm>
          <a:prstGeom prst="ribbon2">
            <a:avLst/>
          </a:prstGeom>
          <a:gradFill>
            <a:gsLst>
              <a:gs pos="0">
                <a:srgbClr val="DD2FAF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504D">
                    <a:lumMod val="75000"/>
                  </a:srgbClr>
                </a:solidFill>
              </a:rPr>
              <a:t>ครั้งที่ </a:t>
            </a:r>
            <a:r>
              <a:rPr lang="en-US" b="1" dirty="0" smtClean="0">
                <a:solidFill>
                  <a:srgbClr val="C0504D">
                    <a:lumMod val="75000"/>
                  </a:srgbClr>
                </a:solidFill>
              </a:rPr>
              <a:t>1</a:t>
            </a:r>
            <a:endParaRPr lang="th-TH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12" name="Ribbon ขึ้น 11"/>
          <p:cNvSpPr/>
          <p:nvPr/>
        </p:nvSpPr>
        <p:spPr>
          <a:xfrm rot="21089806">
            <a:off x="41322" y="3936870"/>
            <a:ext cx="2091182" cy="714380"/>
          </a:xfrm>
          <a:prstGeom prst="ribbon2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504D">
                    <a:lumMod val="75000"/>
                  </a:srgbClr>
                </a:solidFill>
              </a:rPr>
              <a:t>ครั้งที่ </a:t>
            </a:r>
            <a:r>
              <a:rPr lang="en-US" b="1" dirty="0" smtClean="0">
                <a:solidFill>
                  <a:srgbClr val="C0504D">
                    <a:lumMod val="75000"/>
                  </a:srgbClr>
                </a:solidFill>
              </a:rPr>
              <a:t>2</a:t>
            </a:r>
            <a:endParaRPr lang="th-TH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57188"/>
          </a:xfrm>
          <a:solidFill>
            <a:srgbClr val="FDBBEF"/>
          </a:solidFill>
        </p:spPr>
        <p:txBody>
          <a:bodyPr/>
          <a:lstStyle/>
          <a:p>
            <a:pPr eaLnBrk="1" hangingPunct="1"/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Quick Win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สำหรับการดำเนินงานลดโรคไม่ติดต่อและการบาดเจ็บ ปี 2559</a:t>
            </a:r>
            <a:endParaRPr lang="th-TH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2071688" y="428625"/>
            <a:ext cx="642937" cy="3381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NCD</a:t>
            </a:r>
            <a:endParaRPr lang="th-TH" sz="16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4929188" y="428625"/>
            <a:ext cx="785812" cy="3381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RTI</a:t>
            </a:r>
            <a:endParaRPr lang="th-TH" sz="1600" b="1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72375" y="428625"/>
            <a:ext cx="792163" cy="33813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จมน้ำ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76262"/>
            <a:ext cx="1071563" cy="3381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" y="928688"/>
            <a:ext cx="1785938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PP Plan</a:t>
            </a:r>
            <a:endParaRPr lang="th-TH" sz="1200" b="1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1.ตำบลจัดการสุขภาพ</a:t>
            </a:r>
          </a:p>
          <a:p>
            <a:pPr>
              <a:defRPr/>
            </a:pPr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1200" dirty="0" err="1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สปก.</a:t>
            </a:r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/สถานที่ทำงาน</a:t>
            </a:r>
          </a:p>
          <a:p>
            <a:pPr>
              <a:defRPr/>
            </a:pPr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3.บังคับใช้กม.</a:t>
            </a:r>
          </a:p>
          <a:p>
            <a:pPr>
              <a:defRPr/>
            </a:pPr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4.คลินิก </a:t>
            </a:r>
            <a:r>
              <a:rPr lang="en-US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 </a:t>
            </a:r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00525" y="2366963"/>
            <a:ext cx="2428875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การบาดเจ็บและการเสียชีวิต</a:t>
            </a:r>
            <a:r>
              <a:rPr lang="th-TH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ภาพรวมใน</a:t>
            </a: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เทศกาลปี</a:t>
            </a:r>
            <a:r>
              <a:rPr lang="th-TH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ใหม่ลดลง</a:t>
            </a:r>
            <a:endParaRPr lang="th-TH" sz="13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</a:t>
            </a:r>
            <a:r>
              <a:rPr lang="th-TH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ดำเนินการ</a:t>
            </a: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ด่านชุมชน </a:t>
            </a:r>
            <a:r>
              <a:rPr lang="th-TH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300" dirty="0" smtClean="0">
                <a:solidFill>
                  <a:srgbClr val="1F497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อย่างน้อย 40 อำเภอ</a:t>
            </a:r>
            <a:r>
              <a:rPr lang="th-TH" sz="13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ลดตาย 50</a:t>
            </a:r>
            <a:r>
              <a:rPr lang="en-US" sz="13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3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38" y="2385536"/>
            <a:ext cx="2070100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มีทีมผู้ก่อการดีเพิ่มอีก 200 ทีม (1 ทีม/อำเภอในพื้นที่เสี่ยงสูง)</a:t>
            </a:r>
            <a:endParaRPr lang="th-TH" sz="1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0689" y="889337"/>
            <a:ext cx="2243116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5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1.สร้างทีม </a:t>
            </a:r>
            <a:r>
              <a:rPr lang="th-TH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“ผู้ก่อการดี (</a:t>
            </a:r>
            <a:r>
              <a:rPr lang="en-US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Merit Maker) </a:t>
            </a:r>
            <a:r>
              <a:rPr lang="th-TH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ป้องกันการจมน้ำ”</a:t>
            </a:r>
            <a:endParaRPr lang="en-US" sz="15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5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2.สื่อสาร</a:t>
            </a:r>
            <a:r>
              <a:rPr lang="th-TH" sz="15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ประชาสัมพันธ์</a:t>
            </a:r>
            <a:endParaRPr lang="en-US" sz="15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263" y="2238375"/>
            <a:ext cx="1785937" cy="10144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พัฒนาทีมวิทยากรพี่เลี้ยง 1,000 คน</a:t>
            </a:r>
          </a:p>
          <a:p>
            <a:pPr>
              <a:buFontTx/>
              <a:buChar char="-"/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อบรมพี่เลี้ยง 60 คน</a:t>
            </a:r>
          </a:p>
          <a:p>
            <a:pPr>
              <a:buFontTx/>
              <a:buChar char="-"/>
              <a:defRPr/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Pt. DM HT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ได้รับการประเมิน </a:t>
            </a:r>
            <a:r>
              <a:rPr lang="en-US" sz="12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risk 60%</a:t>
            </a:r>
            <a:endParaRPr lang="th-TH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3388" y="3513137"/>
            <a:ext cx="1928812" cy="8302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th-TH" sz="12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อบรมอ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สม.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52,236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</a:p>
          <a:p>
            <a:pPr>
              <a:buFontTx/>
              <a:buChar char="-"/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อบรมผู้ประเมิน</a:t>
            </a:r>
            <a:r>
              <a:rPr lang="th-TH" sz="12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สปก.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 คน</a:t>
            </a:r>
          </a:p>
          <a:p>
            <a:pPr>
              <a:buFontTx/>
              <a:buChar char="-"/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กลุ่มเสี่ยงสูงต่อ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ได้รับ</a:t>
            </a:r>
            <a:r>
              <a:rPr lang="th-TH" sz="12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การปป.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พฤติกรรม 50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3388" y="4579937"/>
            <a:ext cx="1928812" cy="8302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ขับเคลื่อนหมู่บ้านจัดการ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สุขภาพ 70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  <a:p>
            <a:pPr>
              <a:buFontTx/>
              <a:buChar char="-"/>
              <a:defRPr/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Pt.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DM HT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ควบ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คุมน้ำตาล/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ความดันได้ดี (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/50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388" y="5765800"/>
            <a:ext cx="1928812" cy="101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ตำบลจัดการสุขภาพผ่าน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เกณฑ์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70</a:t>
            </a:r>
            <a:r>
              <a:rPr lang="en-US" sz="1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12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สปก.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ได้รับข้อมูลดำเนินงาน</a:t>
            </a:r>
            <a:r>
              <a:rPr lang="th-TH" sz="12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สปก.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5%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ของทั้งหมด</a:t>
            </a:r>
            <a:endParaRPr lang="en-US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Pt.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รายใหม่ด้วย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IHD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ลดลง</a:t>
            </a:r>
            <a:endParaRPr lang="en-US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1613" y="838200"/>
            <a:ext cx="2367787" cy="116955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ขับเคลื่อนงานผ่าน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DHS/DC </a:t>
            </a:r>
            <a:endParaRPr lang="th-TH" sz="14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</a:t>
            </a:r>
            <a:r>
              <a:rPr lang="th-TH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ชุมชน (ด่าน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ชุมชน)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จัดการข้อมูลและสอบสวนอุบัติเหตุ</a:t>
            </a:r>
          </a:p>
          <a:p>
            <a:pPr>
              <a:buFontTx/>
              <a:buChar char="-"/>
              <a:defRPr/>
            </a:pPr>
            <a:r>
              <a:rPr lang="th-TH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มาตรการองค์กร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00525" y="3505200"/>
            <a:ext cx="2428875" cy="1092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การบาดเจ็บและการตาย</a:t>
            </a:r>
            <a:r>
              <a:rPr lang="th-TH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ภาพรวมใน</a:t>
            </a: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เทศกาล</a:t>
            </a:r>
            <a:r>
              <a:rPr lang="th-TH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สงกรานต์ลดลง</a:t>
            </a:r>
            <a:endParaRPr lang="th-TH" sz="13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พื้นที่ดำเนินการด่านชุมชน </a:t>
            </a:r>
            <a:r>
              <a:rPr lang="th-TH" sz="1300" dirty="0" smtClean="0">
                <a:solidFill>
                  <a:srgbClr val="1F497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(อย่างน้อย 40 อำเภอ</a:t>
            </a:r>
            <a:r>
              <a:rPr lang="th-TH" sz="13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ลดตาย 50 </a:t>
            </a:r>
            <a:r>
              <a:rPr lang="en-US" sz="13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3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13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พื้นที่ขับเคลื่อนงานผ่าน</a:t>
            </a:r>
            <a:r>
              <a:rPr lang="en-US" sz="13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DHS/DC</a:t>
            </a:r>
            <a:endParaRPr lang="th-TH" sz="13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00525" y="4994275"/>
            <a:ext cx="2428875" cy="492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-อุบัติเหตุของรถพยาบาลลดลงจากปีที่ผ่านมาในช่วงเวลาเดียวกัน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00525" y="5891213"/>
            <a:ext cx="2428875" cy="7381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-อัตราการตายจากอุบัติเหตุทางถนนของเขต</a:t>
            </a:r>
            <a:r>
              <a:rPr lang="th-TH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ลดลงอย่างน้อย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21%</a:t>
            </a:r>
            <a:endParaRPr lang="th-TH" sz="1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05625" y="3429000"/>
            <a:ext cx="2125663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-มีการจัดการแหล่งน้ำเสี่ยง อย่างน้อย 600 แห่ง</a:t>
            </a:r>
          </a:p>
          <a:p>
            <a:pPr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-ศูนย์เด็กเล็กได้รับการจัดการอย่างน้อย 200 แห่ง</a:t>
            </a:r>
            <a:endParaRPr lang="th-TH" sz="1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4702175"/>
            <a:ext cx="213201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-เด็กได้เรียนหลักสูตรการว่ายน้ำฯ อย่างน้อย 20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000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th-TH" sz="1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1650" y="5773738"/>
            <a:ext cx="2155825" cy="954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การเสียชีวิตจากการจมน้ำของเด็กอายุต่ำกว่า 15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400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770</a:t>
            </a:r>
            <a:r>
              <a:rPr lang="th-TH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คน (</a:t>
            </a:r>
            <a:r>
              <a:rPr lang="en-US" sz="1400" u="sng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6.5 ต่อ</a:t>
            </a:r>
            <a:r>
              <a:rPr lang="th-TH" sz="14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ปชก.</a:t>
            </a:r>
            <a:r>
              <a:rPr lang="th-TH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</a:t>
            </a:r>
            <a:r>
              <a:rPr lang="th-TH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ต่ำกว่า 15 ปี</a:t>
            </a:r>
            <a:r>
              <a:rPr lang="th-TH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แสนคน)</a:t>
            </a:r>
            <a:endParaRPr lang="th-TH" sz="1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4" name="TextBox 29"/>
          <p:cNvSpPr txBox="1">
            <a:spLocks noChangeArrowheads="1"/>
          </p:cNvSpPr>
          <p:nvPr/>
        </p:nvSpPr>
        <p:spPr bwMode="auto">
          <a:xfrm>
            <a:off x="0" y="2500313"/>
            <a:ext cx="357188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 M</a:t>
            </a:r>
            <a:endParaRPr lang="th-TH" sz="1400" b="1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75" name="TextBox 30"/>
          <p:cNvSpPr txBox="1">
            <a:spLocks noChangeArrowheads="1"/>
          </p:cNvSpPr>
          <p:nvPr/>
        </p:nvSpPr>
        <p:spPr bwMode="auto">
          <a:xfrm>
            <a:off x="0" y="3500438"/>
            <a:ext cx="357188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6 M</a:t>
            </a:r>
            <a:endParaRPr lang="th-TH" sz="1400" b="1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76" name="TextBox 31"/>
          <p:cNvSpPr txBox="1">
            <a:spLocks noChangeArrowheads="1"/>
          </p:cNvSpPr>
          <p:nvPr/>
        </p:nvSpPr>
        <p:spPr bwMode="auto">
          <a:xfrm>
            <a:off x="0" y="4643438"/>
            <a:ext cx="357188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9 M</a:t>
            </a:r>
            <a:endParaRPr lang="th-TH" sz="1400" b="1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77" name="TextBox 32"/>
          <p:cNvSpPr txBox="1">
            <a:spLocks noChangeArrowheads="1"/>
          </p:cNvSpPr>
          <p:nvPr/>
        </p:nvSpPr>
        <p:spPr bwMode="auto">
          <a:xfrm>
            <a:off x="0" y="5832475"/>
            <a:ext cx="425450" cy="492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12 M</a:t>
            </a:r>
            <a:endParaRPr lang="th-TH" sz="13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928802"/>
            <a:ext cx="1071538" cy="338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1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</a:p>
        </p:txBody>
      </p:sp>
      <p:sp>
        <p:nvSpPr>
          <p:cNvPr id="35" name="ลูกศรลง 34"/>
          <p:cNvSpPr/>
          <p:nvPr/>
        </p:nvSpPr>
        <p:spPr>
          <a:xfrm>
            <a:off x="1214438" y="1928813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ลูกศรลง 35"/>
          <p:cNvSpPr/>
          <p:nvPr/>
        </p:nvSpPr>
        <p:spPr>
          <a:xfrm>
            <a:off x="1214438" y="3290888"/>
            <a:ext cx="285750" cy="214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ลูกศรลง 36"/>
          <p:cNvSpPr/>
          <p:nvPr/>
        </p:nvSpPr>
        <p:spPr>
          <a:xfrm>
            <a:off x="1214438" y="4341813"/>
            <a:ext cx="311150" cy="23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ลูกศรลง 37"/>
          <p:cNvSpPr/>
          <p:nvPr/>
        </p:nvSpPr>
        <p:spPr>
          <a:xfrm>
            <a:off x="1193800" y="5500688"/>
            <a:ext cx="357188" cy="214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ลูกศรลง 38"/>
          <p:cNvSpPr/>
          <p:nvPr/>
        </p:nvSpPr>
        <p:spPr>
          <a:xfrm>
            <a:off x="5143500" y="2057400"/>
            <a:ext cx="357188" cy="28575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ลูกศรลง 39"/>
          <p:cNvSpPr/>
          <p:nvPr/>
        </p:nvSpPr>
        <p:spPr>
          <a:xfrm>
            <a:off x="5168900" y="3214688"/>
            <a:ext cx="331788" cy="34131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ลูกศรลง 40"/>
          <p:cNvSpPr/>
          <p:nvPr/>
        </p:nvSpPr>
        <p:spPr>
          <a:xfrm>
            <a:off x="5143500" y="4667250"/>
            <a:ext cx="357188" cy="28575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ลูกศรลง 41"/>
          <p:cNvSpPr/>
          <p:nvPr/>
        </p:nvSpPr>
        <p:spPr>
          <a:xfrm>
            <a:off x="5143500" y="5581650"/>
            <a:ext cx="357188" cy="28575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ลูกศรลง 42"/>
          <p:cNvSpPr/>
          <p:nvPr/>
        </p:nvSpPr>
        <p:spPr>
          <a:xfrm>
            <a:off x="7742238" y="1928812"/>
            <a:ext cx="357187" cy="357188"/>
          </a:xfrm>
          <a:prstGeom prst="downArrow">
            <a:avLst/>
          </a:prstGeom>
          <a:solidFill>
            <a:srgbClr val="F68B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ลูกศรลง 43"/>
          <p:cNvSpPr/>
          <p:nvPr/>
        </p:nvSpPr>
        <p:spPr>
          <a:xfrm>
            <a:off x="7756525" y="3143250"/>
            <a:ext cx="320675" cy="209550"/>
          </a:xfrm>
          <a:prstGeom prst="downArrow">
            <a:avLst/>
          </a:prstGeom>
          <a:solidFill>
            <a:srgbClr val="F68B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ลูกศรลง 44"/>
          <p:cNvSpPr/>
          <p:nvPr/>
        </p:nvSpPr>
        <p:spPr>
          <a:xfrm>
            <a:off x="7772400" y="4419600"/>
            <a:ext cx="247650" cy="228600"/>
          </a:xfrm>
          <a:prstGeom prst="downArrow">
            <a:avLst/>
          </a:prstGeom>
          <a:solidFill>
            <a:srgbClr val="F68B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ลูกศรลง 45"/>
          <p:cNvSpPr/>
          <p:nvPr/>
        </p:nvSpPr>
        <p:spPr>
          <a:xfrm>
            <a:off x="7769225" y="5410200"/>
            <a:ext cx="357188" cy="357188"/>
          </a:xfrm>
          <a:prstGeom prst="downArrow">
            <a:avLst/>
          </a:prstGeom>
          <a:solidFill>
            <a:srgbClr val="F68B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48" name="ตัวเชื่อมต่อตรง 47"/>
          <p:cNvCxnSpPr/>
          <p:nvPr/>
        </p:nvCxnSpPr>
        <p:spPr>
          <a:xfrm rot="5400000">
            <a:off x="863599" y="3625850"/>
            <a:ext cx="6500812" cy="158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ตัวเชื่อมต่อตรง 48"/>
          <p:cNvCxnSpPr/>
          <p:nvPr/>
        </p:nvCxnSpPr>
        <p:spPr>
          <a:xfrm rot="5400000">
            <a:off x="3530599" y="3614738"/>
            <a:ext cx="6500813" cy="1588"/>
          </a:xfrm>
          <a:prstGeom prst="line">
            <a:avLst/>
          </a:prstGeom>
          <a:ln w="158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71251" y="1081903"/>
            <a:ext cx="1467349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Service plan 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DM HT</a:t>
            </a:r>
          </a:p>
          <a:p>
            <a:pPr marL="177800" indent="-177800">
              <a:defRPr/>
            </a:pPr>
            <a:r>
              <a:rPr lang="en-US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CKD &amp; CVD  </a:t>
            </a:r>
          </a:p>
          <a:p>
            <a:pPr marL="177800" indent="-177800">
              <a:defRPr/>
            </a:pPr>
            <a:r>
              <a:rPr lang="en-US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MODEL</a:t>
            </a:r>
          </a:p>
        </p:txBody>
      </p:sp>
      <p:sp>
        <p:nvSpPr>
          <p:cNvPr id="55" name="ลูกศรลง 54"/>
          <p:cNvSpPr/>
          <p:nvPr/>
        </p:nvSpPr>
        <p:spPr>
          <a:xfrm>
            <a:off x="3013075" y="1947863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00313" y="2428875"/>
            <a:ext cx="153828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SM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ระดับเขต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00313" y="3544669"/>
            <a:ext cx="153828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SM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ระดับเขต 100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  <a:p>
            <a:pPr>
              <a:buFontTx/>
              <a:buChar char="-"/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คัดกรอง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CKD 60%</a:t>
            </a:r>
            <a:endParaRPr lang="th-TH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71750" y="4500563"/>
            <a:ext cx="1466850" cy="646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Pt.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DM HT 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ควบ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คุมน้ำตาล/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ความดันได้ดี (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/50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8400" y="5327650"/>
            <a:ext cx="1600199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-Pt</a:t>
            </a: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DM HT </a:t>
            </a: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คัดกรอง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ภาวะแทรกซ้อน</a:t>
            </a:r>
            <a:r>
              <a:rPr lang="en-US" sz="11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</a:t>
            </a:r>
            <a:r>
              <a:rPr lang="en-US" sz="11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เท้า</a:t>
            </a:r>
            <a:endParaRPr lang="th-TH" sz="11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-Pt</a:t>
            </a: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DM HT 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มีภาวะแทรกซ้อน</a:t>
            </a: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ไต </a:t>
            </a:r>
            <a:r>
              <a:rPr lang="en-US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stage3 </a:t>
            </a: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ขึ้นไป</a:t>
            </a:r>
            <a:r>
              <a:rPr lang="en-US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ลดลง</a:t>
            </a:r>
          </a:p>
          <a:p>
            <a:pPr>
              <a:defRPr/>
            </a:pP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-ดำเนินการคลินิก </a:t>
            </a:r>
            <a:r>
              <a:rPr lang="en-US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 </a:t>
            </a: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 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ในทุกโรงพยาบาล</a:t>
            </a:r>
            <a:endParaRPr lang="th-TH" sz="11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ลูกศรลง 60"/>
          <p:cNvSpPr/>
          <p:nvPr/>
        </p:nvSpPr>
        <p:spPr>
          <a:xfrm>
            <a:off x="2987675" y="3011488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62" name="ลูกศรลง 61"/>
          <p:cNvSpPr/>
          <p:nvPr/>
        </p:nvSpPr>
        <p:spPr>
          <a:xfrm>
            <a:off x="3000375" y="4214813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63" name="ลูกศรลง 62"/>
          <p:cNvSpPr/>
          <p:nvPr/>
        </p:nvSpPr>
        <p:spPr>
          <a:xfrm>
            <a:off x="3005138" y="5143500"/>
            <a:ext cx="285750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69" name="ลูกศรเชื่อมต่อแบบตรง 68"/>
          <p:cNvCxnSpPr/>
          <p:nvPr/>
        </p:nvCxnSpPr>
        <p:spPr>
          <a:xfrm rot="16200000" flipH="1">
            <a:off x="2937669" y="919956"/>
            <a:ext cx="420688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ลูกศรเชื่อมต่อแบบตรง 74"/>
          <p:cNvCxnSpPr/>
          <p:nvPr/>
        </p:nvCxnSpPr>
        <p:spPr>
          <a:xfrm rot="5400000">
            <a:off x="1321593" y="821532"/>
            <a:ext cx="2143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ตัวเชื่อมต่อตรง 76"/>
          <p:cNvCxnSpPr/>
          <p:nvPr/>
        </p:nvCxnSpPr>
        <p:spPr>
          <a:xfrm>
            <a:off x="1428750" y="714375"/>
            <a:ext cx="6429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ตัวเชื่อมต่อตรง 77"/>
          <p:cNvCxnSpPr/>
          <p:nvPr/>
        </p:nvCxnSpPr>
        <p:spPr>
          <a:xfrm>
            <a:off x="2643188" y="714375"/>
            <a:ext cx="500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ลูกศรซ้าย-ขวา 53"/>
          <p:cNvSpPr/>
          <p:nvPr/>
        </p:nvSpPr>
        <p:spPr>
          <a:xfrm>
            <a:off x="2209800" y="1600200"/>
            <a:ext cx="457200" cy="30480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500430" y="2428868"/>
            <a:ext cx="2357453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2000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โรคไม่ติดต่อเรื้อรัง อุบัติเหตุ </a:t>
            </a:r>
            <a:br>
              <a:rPr lang="th-TH" sz="2000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และการป้องกันเด็กจมน้ำ</a:t>
            </a:r>
            <a:endParaRPr lang="th-TH" sz="2000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2" name="Picture 8" descr="http://www.kkh.go.th/annouce/images/57/20140507134934_53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857232"/>
            <a:ext cx="23288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http://www.mahachaihospital.com/services/general/jdfh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500042"/>
            <a:ext cx="1428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http://www.newscientist.com/data/images/ns/cms/mg21728985.700/mg21728985.700-1_3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9000" y="3668049"/>
            <a:ext cx="1744392" cy="11293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55" name="Picture 6" descr="http://www.health2click.com/private_folder/Article/Hypertension/aa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500042"/>
            <a:ext cx="135731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6173625" y="4881725"/>
            <a:ext cx="2783120" cy="1815882"/>
          </a:xfrm>
          <a:prstGeom prst="rect">
            <a:avLst/>
          </a:prstGeom>
          <a:solidFill>
            <a:srgbClr val="F8FC68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จมน้ำ</a:t>
            </a:r>
            <a:endParaRPr lang="en-US" sz="1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-อัตราการเสียชีวิตจากการจมน้ำของเด็ก (อายุต่ำกว่า 15 ปี) รอบ 9 เดือน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ประเทศ 2558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Rate 6.5 </a:t>
            </a:r>
            <a:r>
              <a:rPr lang="th-TH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หรือ 770 คน</a:t>
            </a:r>
          </a:p>
          <a:p>
            <a:pPr>
              <a:defRPr/>
            </a:pP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543 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คน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 </a:t>
            </a:r>
            <a:r>
              <a:rPr lang="th-TH" sz="12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กค.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58)</a:t>
            </a:r>
          </a:p>
          <a:p>
            <a:r>
              <a:rPr lang="th-TH" sz="1400" b="1" dirty="0" smtClean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-มีเครือข่ายทีมผู้ก่อการดีจำนวน 350 ทีม </a:t>
            </a:r>
            <a:endParaRPr lang="th-TH" sz="1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6084315" y="1947162"/>
            <a:ext cx="3009521" cy="156966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อุบัติเหตุทางถนน</a:t>
            </a:r>
          </a:p>
          <a:p>
            <a:pPr>
              <a:buFontTx/>
              <a:buChar char="-"/>
              <a:defRPr/>
            </a:pPr>
            <a:r>
              <a:rPr lang="th-TH" altLang="th-TH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อัตราตายด้วยอุบัติเหตุทางถนน รอบ 9 เดือน </a:t>
            </a:r>
            <a:r>
              <a:rPr lang="en-US" altLang="th-TH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altLang="th-TH" sz="13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13.98</a:t>
            </a:r>
            <a:r>
              <a:rPr lang="th-TH" altLang="th-TH" sz="13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/ประชากรแสนคน </a:t>
            </a:r>
          </a:p>
          <a:p>
            <a:pPr>
              <a:buFontTx/>
              <a:buChar char="-"/>
              <a:defRPr/>
            </a:pPr>
            <a:r>
              <a:rPr lang="th-TH" altLang="th-TH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MR.RTI 24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  <a:endParaRPr lang="th-TH" altLang="th-TH" sz="14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มีด่านชุมชน 206 แห่ง และ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พัฒนาทีมด่านชุมชน (การใช้ข้อมูล) 16 จังหวัด</a:t>
            </a:r>
          </a:p>
          <a:p>
            <a:pPr>
              <a:buFontTx/>
              <a:buChar char="-"/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DHS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งาน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RTI </a:t>
            </a:r>
            <a:r>
              <a:rPr lang="en-US" sz="1400" dirty="0" smtClean="0">
                <a:solidFill>
                  <a:prstClr val="black"/>
                </a:solidFill>
                <a:latin typeface="Castellar"/>
                <a:ea typeface="Tahoma" pitchFamily="34" charset="0"/>
                <a:cs typeface="Tahoma" pitchFamily="34" charset="0"/>
              </a:rPr>
              <a:t>&gt;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90</a:t>
            </a:r>
            <a:r>
              <a:rPr lang="en-US" sz="1400" dirty="0" smtClean="0">
                <a:solidFill>
                  <a:prstClr val="black"/>
                </a:solidFill>
                <a:latin typeface="Castellar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solidFill>
                  <a:prstClr val="black"/>
                </a:solidFill>
                <a:latin typeface="Castellar"/>
                <a:ea typeface="Tahoma" pitchFamily="34" charset="0"/>
                <a:cs typeface="Tahoma" pitchFamily="34" charset="0"/>
              </a:rPr>
              <a:t>อำเภอ</a:t>
            </a:r>
            <a:endParaRPr lang="th-TH" sz="1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ลูกศรขวา 11"/>
          <p:cNvSpPr/>
          <p:nvPr/>
        </p:nvSpPr>
        <p:spPr>
          <a:xfrm rot="18529617">
            <a:off x="5611958" y="2042699"/>
            <a:ext cx="442913" cy="314325"/>
          </a:xfrm>
          <a:prstGeom prst="rightArrow">
            <a:avLst/>
          </a:prstGeom>
          <a:solidFill>
            <a:srgbClr val="0E6A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3" name="ลูกศรขวา 12"/>
          <p:cNvSpPr/>
          <p:nvPr/>
        </p:nvSpPr>
        <p:spPr>
          <a:xfrm rot="13747716">
            <a:off x="3158241" y="2078657"/>
            <a:ext cx="442913" cy="242123"/>
          </a:xfrm>
          <a:prstGeom prst="rightArrow">
            <a:avLst/>
          </a:prstGeom>
          <a:solidFill>
            <a:srgbClr val="0E6A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4" name="ลูกศรขวา 13"/>
          <p:cNvSpPr/>
          <p:nvPr/>
        </p:nvSpPr>
        <p:spPr>
          <a:xfrm rot="7898735">
            <a:off x="3186389" y="3756077"/>
            <a:ext cx="442913" cy="314325"/>
          </a:xfrm>
          <a:prstGeom prst="rightArrow">
            <a:avLst/>
          </a:prstGeom>
          <a:solidFill>
            <a:srgbClr val="0E6A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5" name="ลูกศรขวา 14"/>
          <p:cNvSpPr/>
          <p:nvPr/>
        </p:nvSpPr>
        <p:spPr>
          <a:xfrm rot="3145223">
            <a:off x="5681723" y="3757505"/>
            <a:ext cx="442913" cy="314325"/>
          </a:xfrm>
          <a:prstGeom prst="rightArrow">
            <a:avLst/>
          </a:prstGeom>
          <a:solidFill>
            <a:srgbClr val="0E6A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065" name="TextBox 16"/>
          <p:cNvSpPr txBox="1">
            <a:spLocks noChangeArrowheads="1"/>
          </p:cNvSpPr>
          <p:nvPr/>
        </p:nvSpPr>
        <p:spPr bwMode="auto">
          <a:xfrm>
            <a:off x="84267" y="1681015"/>
            <a:ext cx="3143250" cy="27084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300" b="1" u="sng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คลินิก </a:t>
            </a:r>
            <a:r>
              <a:rPr lang="en-US" sz="1300" b="1" u="sng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NCD </a:t>
            </a:r>
            <a:r>
              <a:rPr lang="th-TH" sz="1300" b="1" u="sng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คุณภาพ </a:t>
            </a:r>
            <a:endParaRPr lang="th-TH" sz="1300" b="1" u="sng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3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1300" b="1" dirty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คลินิก </a:t>
            </a:r>
            <a:r>
              <a:rPr lang="en-US" sz="1300" b="1" dirty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NCD </a:t>
            </a:r>
            <a:r>
              <a:rPr lang="th-TH" sz="13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คุณภาพ </a:t>
            </a:r>
            <a:r>
              <a:rPr lang="th-TH" sz="13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2558 </a:t>
            </a:r>
            <a:r>
              <a:rPr lang="en-US" sz="1300" b="1" dirty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r>
              <a:rPr lang="th-TH" sz="13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รพ.เป้าหมาย 324 แห่ง ผ่านการประเมินรับรอง 311 แห่ง (96.3</a:t>
            </a:r>
            <a:r>
              <a:rPr lang="en-US" sz="13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%) </a:t>
            </a:r>
            <a:endParaRPr lang="th-TH" sz="1300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13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เป้า</a:t>
            </a:r>
            <a:r>
              <a:rPr lang="th-TH" sz="13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ปี 59 ประเมินครบ ร้อยละ 100 </a:t>
            </a:r>
            <a:r>
              <a:rPr lang="en-US" sz="13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= 853 </a:t>
            </a:r>
            <a:r>
              <a:rPr lang="th-TH" sz="13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แห่ง</a:t>
            </a:r>
          </a:p>
          <a:p>
            <a:pPr>
              <a:defRPr/>
            </a:pPr>
            <a:endParaRPr lang="th-TH" sz="800" b="1" dirty="0" smtClean="0">
              <a:solidFill>
                <a:srgbClr val="3333FF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2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1200" b="1" dirty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. ผู้ป่วยควบคุมระดับน้ำตาล/ความดันได้ดีปี 58 </a:t>
            </a:r>
            <a:r>
              <a:rPr lang="en-US" sz="12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en-US" sz="12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ร้อยละ </a:t>
            </a:r>
            <a:r>
              <a:rPr lang="th-TH" sz="1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38.2 /41.5 </a:t>
            </a:r>
            <a:r>
              <a:rPr lang="th-TH" sz="1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400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MedResNet</a:t>
            </a:r>
            <a:r>
              <a:rPr lang="th-TH" sz="1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defRPr/>
            </a:pPr>
            <a:endParaRPr lang="th-TH" sz="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200" b="1" dirty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3. อัตราตาย</a:t>
            </a:r>
            <a:r>
              <a:rPr lang="en-US" sz="1200" b="1" dirty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 CHD </a:t>
            </a:r>
            <a:r>
              <a:rPr lang="th-TH" sz="1200" b="1" dirty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(รอบ </a:t>
            </a:r>
            <a:r>
              <a:rPr lang="th-TH" sz="12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9 เดือน ปี</a:t>
            </a:r>
            <a:r>
              <a:rPr lang="th-TH" sz="1200" b="1" dirty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58) </a:t>
            </a:r>
            <a:r>
              <a:rPr lang="en-US" sz="1200" b="1" dirty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12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20.32/</a:t>
            </a:r>
            <a:r>
              <a:rPr lang="th-TH" sz="1200" b="1" dirty="0" err="1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ปชก.</a:t>
            </a:r>
            <a:r>
              <a:rPr lang="th-TH" sz="1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แสนคน (ปี 57 </a:t>
            </a:r>
            <a:r>
              <a:rPr lang="en-US" sz="1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=26.77</a:t>
            </a:r>
            <a:r>
              <a:rPr lang="th-TH" sz="1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,ปี 56</a:t>
            </a:r>
            <a:r>
              <a:rPr lang="en-US" sz="1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=26.91</a:t>
            </a:r>
            <a:r>
              <a:rPr lang="th-TH" sz="1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1200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50800"/>
            <a:ext cx="914400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6575" indent="-450850" algn="ctr" eaLnBrk="0" hangingPunct="0">
              <a:defRPr/>
            </a:pPr>
            <a:r>
              <a:rPr lang="th-TH" sz="2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ผลการดำเนินงาน </a:t>
            </a:r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2558  </a:t>
            </a:r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</a:t>
            </a:r>
            <a:r>
              <a:rPr lang="th-TH" sz="20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ไม่ติดต่อเรื้อรัง อุบัติเหตุ </a:t>
            </a:r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และป้องกันเด็กจมน้ำ</a:t>
            </a:r>
            <a:endParaRPr lang="th-TH" sz="20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6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500042"/>
            <a:ext cx="24288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3143240" y="4357694"/>
            <a:ext cx="2928958" cy="212365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h-TH" sz="12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สนับสนุน</a:t>
            </a:r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การขับเคลื่อนยุทธศาสตร์</a:t>
            </a:r>
            <a:r>
              <a:rPr lang="th-TH" sz="12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การเนินงานเพื่อ</a:t>
            </a:r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ลดโรค </a:t>
            </a:r>
            <a:r>
              <a:rPr lang="en-US" sz="12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NCDs</a:t>
            </a:r>
            <a:endParaRPr lang="th-TH" sz="12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defRPr/>
            </a:pP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คู่มือ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การจัดบริการสุขภาพ”กลุ่มวัยทำงาน”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</a:p>
          <a:p>
            <a:pPr marL="95250" lvl="1" indent="-95250">
              <a:buFontTx/>
              <a:buChar char="-"/>
              <a:defRPr/>
            </a:pP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คู่มือปรับเปลี่ยนพฤติกรรมในคลินิก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คุณภาพ </a:t>
            </a:r>
          </a:p>
          <a:p>
            <a:pPr marL="95250" lvl="1" indent="-95250">
              <a:buFontTx/>
              <a:buChar char="-"/>
              <a:defRPr/>
            </a:pP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คู่มือ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ปรับเปลี่ยนพฤติกรรมในชุมชน สำหรับบุคลากรสาธารณสุข </a:t>
            </a:r>
            <a:endParaRPr lang="th-TH" sz="12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5250" lvl="1" indent="-95250">
              <a:buFontTx/>
              <a:buChar char="-"/>
              <a:defRPr/>
            </a:pP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ทางการคัดกรอง ประเมินและดูแลรักษาผู้ป่วยเบาหวานและความดันโลหิต" (ตา ไต ตีน ตีบ)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843" y="4468333"/>
            <a:ext cx="2886959" cy="224676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risk &amp; CKD</a:t>
            </a:r>
          </a:p>
          <a:p>
            <a:pPr>
              <a:buFontTx/>
              <a:buChar char="-"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ประเมินโอกาสเสี่ยงโรค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และดำเนินการในพื้นที่นำร่อง (สิงห์บุรี,อ่างทอง)</a:t>
            </a:r>
          </a:p>
          <a:p>
            <a:pPr>
              <a:buFontTx/>
              <a:buChar char="-"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พัฒนารูปแบบการจัดบริการคลินิกโรค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CKD</a:t>
            </a:r>
          </a:p>
          <a:p>
            <a:r>
              <a:rPr lang="th-TH" sz="1400" b="1" u="sng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พัฒนาบุคลากร</a:t>
            </a:r>
            <a:endParaRPr lang="en-US" sz="1400" b="1" u="sng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อบรม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Case Manager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(ปรับเปลี่ยนพฤติกรรม)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รุ่น (120 คน)</a:t>
            </a:r>
          </a:p>
          <a:p>
            <a:pPr>
              <a:buFontTx/>
              <a:buChar char="-"/>
            </a:pP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อบรม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System Manager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(120 คน)</a:t>
            </a:r>
            <a:endParaRPr lang="th-TH" sz="1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ลูกศรขวา 21"/>
          <p:cNvSpPr/>
          <p:nvPr/>
        </p:nvSpPr>
        <p:spPr>
          <a:xfrm rot="5400000">
            <a:off x="4436268" y="3921922"/>
            <a:ext cx="442913" cy="314325"/>
          </a:xfrm>
          <a:prstGeom prst="rightArrow">
            <a:avLst/>
          </a:prstGeom>
          <a:solidFill>
            <a:srgbClr val="0E6A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7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14282" y="2257420"/>
            <a:ext cx="8572500" cy="2600340"/>
            <a:chOff x="139149" y="4471589"/>
            <a:chExt cx="8940769" cy="2319232"/>
          </a:xfrm>
        </p:grpSpPr>
        <p:sp>
          <p:nvSpPr>
            <p:cNvPr id="20" name="Rectangle 44"/>
            <p:cNvSpPr/>
            <p:nvPr/>
          </p:nvSpPr>
          <p:spPr>
            <a:xfrm>
              <a:off x="139149" y="5627690"/>
              <a:ext cx="4357797" cy="116313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>
                <a:defRPr/>
              </a:pPr>
              <a:r>
                <a:rPr lang="th-TH" sz="1600" b="1" u="sng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ลดพฤติกรรม/ปัจจัยเสี่ยงในประชากร</a:t>
              </a:r>
            </a:p>
            <a:p>
              <a:pPr marL="0" lvl="1">
                <a:buFont typeface="Wingdings" pitchFamily="2" charset="2"/>
                <a:buChar char="v"/>
                <a:defRPr/>
              </a:pPr>
              <a:r>
                <a:rPr lang="th-TH" sz="16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ตำบลจัดการสุขภาพ</a:t>
              </a:r>
            </a:p>
            <a:p>
              <a:pPr marL="0" lvl="1">
                <a:buFont typeface="Wingdings" pitchFamily="2" charset="2"/>
                <a:buChar char="v"/>
                <a:defRPr/>
              </a:pPr>
              <a:r>
                <a:rPr lang="th-TH" sz="16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สถานที่ทำงาน/</a:t>
              </a:r>
              <a:r>
                <a:rPr lang="th-TH" sz="1600" b="1" dirty="0" err="1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สปก.</a:t>
              </a:r>
              <a:r>
                <a:rPr lang="th-TH" sz="16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ปลอดโรค ปลอดภัยฯ</a:t>
              </a:r>
            </a:p>
            <a:p>
              <a:pPr marL="0" lvl="1">
                <a:buFont typeface="Wingdings" pitchFamily="2" charset="2"/>
                <a:buChar char="v"/>
                <a:defRPr/>
              </a:pPr>
              <a:r>
                <a:rPr lang="th-TH" sz="16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การบังคับใช้กฎหมาย (สุรา บุหรี่)</a:t>
              </a:r>
            </a:p>
          </p:txBody>
        </p:sp>
        <p:sp>
          <p:nvSpPr>
            <p:cNvPr id="21" name="Rectangle 51"/>
            <p:cNvSpPr/>
            <p:nvPr/>
          </p:nvSpPr>
          <p:spPr>
            <a:xfrm>
              <a:off x="4571453" y="5643946"/>
              <a:ext cx="4508465" cy="9607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b">
              <a:spAutoFit/>
            </a:bodyPr>
            <a:lstStyle/>
            <a:p>
              <a:pPr algn="ctr" defTabSz="889000">
                <a:defRPr/>
              </a:pPr>
              <a:r>
                <a:rPr lang="th-TH" sz="1600" b="1" u="sng" dirty="0">
                  <a:solidFill>
                    <a:srgbClr val="FFFF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พัฒนาการจัดการโรคและลดเสี่ยงรายบุคคล</a:t>
              </a:r>
            </a:p>
            <a:p>
              <a:pPr defTabSz="889000">
                <a:buFont typeface="Wingdings" pitchFamily="2" charset="2"/>
                <a:buChar char="v"/>
                <a:defRPr/>
              </a:pPr>
              <a:r>
                <a:rPr lang="th-TH" sz="1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คลินิก </a:t>
              </a:r>
              <a:r>
                <a:rPr lang="en-US" sz="1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NCD</a:t>
              </a:r>
              <a:r>
                <a:rPr lang="th-TH" sz="1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คุณภาพ</a:t>
              </a:r>
            </a:p>
            <a:p>
              <a:pPr defTabSz="889000">
                <a:buFont typeface="Wingdings" pitchFamily="2" charset="2"/>
                <a:buChar char="v"/>
                <a:defRPr/>
              </a:pPr>
              <a:r>
                <a:rPr lang="th-TH" sz="1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การจัดบริการคลินิกโรค </a:t>
              </a:r>
              <a:r>
                <a:rPr lang="en-US" sz="1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CKD</a:t>
              </a:r>
              <a:endParaRPr lang="th-TH" sz="1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defTabSz="889000">
                <a:spcAft>
                  <a:spcPct val="35000"/>
                </a:spcAft>
                <a:buFont typeface="Wingdings" pitchFamily="2" charset="2"/>
                <a:buChar char="v"/>
                <a:defRPr/>
              </a:pPr>
              <a:r>
                <a:rPr lang="th-TH" sz="1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การประเมินและจัดการโอกาสเสี่ยงต่อ </a:t>
              </a:r>
              <a:r>
                <a:rPr lang="en-US" sz="1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CVD</a:t>
              </a:r>
              <a:endParaRPr lang="th-TH" sz="1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Rectangle 47"/>
            <p:cNvSpPr/>
            <p:nvPr/>
          </p:nvSpPr>
          <p:spPr>
            <a:xfrm>
              <a:off x="1107740" y="4471589"/>
              <a:ext cx="7376186" cy="407775"/>
            </a:xfrm>
            <a:prstGeom prst="re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DHS/DC </a:t>
              </a:r>
              <a:r>
                <a:rPr lang="en-US" sz="20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+ system manager </a:t>
              </a:r>
              <a:r>
                <a:rPr lang="th-TH" sz="20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ระดับอำเภอ</a:t>
              </a:r>
              <a:endPara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altLang="th-TH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กรอบการดำเนินงานสำหรับ </a:t>
            </a:r>
            <a:r>
              <a:rPr lang="en-US" altLang="th-TH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NCDs</a:t>
            </a:r>
            <a:r>
              <a:rPr lang="th-TH" altLang="th-TH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ปี 2559</a:t>
            </a:r>
            <a:endParaRPr lang="en-US" sz="2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สี่เหลี่ยมมุมมน 36"/>
          <p:cNvSpPr/>
          <p:nvPr/>
        </p:nvSpPr>
        <p:spPr>
          <a:xfrm>
            <a:off x="4386290" y="2895600"/>
            <a:ext cx="1543032" cy="533400"/>
          </a:xfrm>
          <a:prstGeom prst="roundRect">
            <a:avLst/>
          </a:prstGeom>
          <a:solidFill>
            <a:srgbClr val="FF99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Basic Service </a:t>
            </a:r>
            <a:endParaRPr lang="th-TH" sz="1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วงรี 38"/>
          <p:cNvSpPr/>
          <p:nvPr/>
        </p:nvSpPr>
        <p:spPr>
          <a:xfrm>
            <a:off x="2786050" y="2933704"/>
            <a:ext cx="1371600" cy="4952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คัดกรอง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DM&amp;HT</a:t>
            </a:r>
            <a:endParaRPr lang="th-TH" sz="12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104756" y="5857892"/>
            <a:ext cx="2714644" cy="914400"/>
          </a:xfrm>
          <a:prstGeom prst="rect">
            <a:avLst/>
          </a:prstGeom>
          <a:solidFill>
            <a:srgbClr val="FFFF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คลินิก 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 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 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&gt; 70%</a:t>
            </a:r>
            <a:endParaRPr lang="th-TH" sz="1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CVD Risk &gt; 30%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ได้รับการปรับเปลี่ยนพฤติกรรม</a:t>
            </a:r>
            <a:endParaRPr lang="th-TH" sz="14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3271830" y="6000768"/>
            <a:ext cx="2871806" cy="762000"/>
          </a:xfrm>
          <a:prstGeom prst="rect">
            <a:avLst/>
          </a:prstGeom>
          <a:solidFill>
            <a:srgbClr val="FFFF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</a:t>
            </a:r>
          </a:p>
          <a:p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DM,HT controlled 40/50%</a:t>
            </a:r>
            <a:endParaRPr lang="th-TH" sz="1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DM,HT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รายใหม่ลดลง</a:t>
            </a:r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6567470" y="6000768"/>
            <a:ext cx="2500330" cy="762000"/>
          </a:xfrm>
          <a:prstGeom prst="rect">
            <a:avLst/>
          </a:prstGeom>
          <a:solidFill>
            <a:srgbClr val="FFFF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ประเทศ</a:t>
            </a:r>
          </a:p>
          <a:p>
            <a:r>
              <a:rPr lang="th-TH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อัตราป่วยรายใหม่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IHD </a:t>
            </a:r>
            <a:r>
              <a:rPr lang="th-TH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ลดลง</a:t>
            </a:r>
          </a:p>
        </p:txBody>
      </p:sp>
      <p:sp>
        <p:nvSpPr>
          <p:cNvPr id="43" name="ลูกศรขวา 42"/>
          <p:cNvSpPr/>
          <p:nvPr/>
        </p:nvSpPr>
        <p:spPr>
          <a:xfrm>
            <a:off x="2895600" y="6324600"/>
            <a:ext cx="381000" cy="3048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ลูกศรขวา 43"/>
          <p:cNvSpPr/>
          <p:nvPr/>
        </p:nvSpPr>
        <p:spPr>
          <a:xfrm>
            <a:off x="6172200" y="6324600"/>
            <a:ext cx="381000" cy="3048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4638676" y="5357826"/>
            <a:ext cx="371953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1400" b="1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ปชช.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ได้รับการประเมินและจัดการเพื่อลด</a:t>
            </a:r>
          </a:p>
          <a:p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โรคหัวใจและหลอดเลือด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6" name="สี่เหลี่ยมผืนผ้า 45"/>
          <p:cNvSpPr/>
          <p:nvPr/>
        </p:nvSpPr>
        <p:spPr>
          <a:xfrm>
            <a:off x="100002" y="5286388"/>
            <a:ext cx="318611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b="1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ปชช.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มีพฤติกรรมสุขภาพที่เหมาะสม</a:t>
            </a:r>
          </a:p>
          <a:p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และลดปัจจัยเสียงต่อโรคไม่ติดต่อ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028" y="3131106"/>
            <a:ext cx="114326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</a:t>
            </a:r>
            <a:endParaRPr lang="en-US" sz="1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00430" y="5500702"/>
            <a:ext cx="97815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ผลผลิต</a:t>
            </a:r>
            <a:endParaRPr lang="en-US" sz="1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79111" y="1857364"/>
            <a:ext cx="119295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ขับเคลื่อน</a:t>
            </a:r>
            <a:endParaRPr lang="en-US" sz="1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ลูกศรลง 27"/>
          <p:cNvSpPr/>
          <p:nvPr/>
        </p:nvSpPr>
        <p:spPr>
          <a:xfrm>
            <a:off x="1928794" y="4929198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ลูกศรลง 28"/>
          <p:cNvSpPr/>
          <p:nvPr/>
        </p:nvSpPr>
        <p:spPr>
          <a:xfrm>
            <a:off x="5929322" y="4857760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ลูกศรลง 34"/>
          <p:cNvSpPr/>
          <p:nvPr/>
        </p:nvSpPr>
        <p:spPr>
          <a:xfrm>
            <a:off x="1857356" y="2786058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ลูกศรลง 35"/>
          <p:cNvSpPr/>
          <p:nvPr/>
        </p:nvSpPr>
        <p:spPr>
          <a:xfrm>
            <a:off x="6357950" y="2786058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9660" y="605363"/>
            <a:ext cx="3490058" cy="132343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 : Structure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 : Intervention and Innovation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: Information</a:t>
            </a:r>
            <a:endParaRPr lang="th-TH" sz="16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: Integration</a:t>
            </a:r>
            <a:endParaRPr lang="th-TH" sz="16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 :  Monitoring and Evaluation</a:t>
            </a:r>
          </a:p>
        </p:txBody>
      </p:sp>
      <p:sp>
        <p:nvSpPr>
          <p:cNvPr id="52" name="สี่เหลี่ยมมุมมน 51"/>
          <p:cNvSpPr/>
          <p:nvPr/>
        </p:nvSpPr>
        <p:spPr>
          <a:xfrm>
            <a:off x="1500166" y="857232"/>
            <a:ext cx="192882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SIM3</a:t>
            </a:r>
            <a:endParaRPr lang="en-US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4" name="ตัวเชื่อมต่อตรง 53"/>
          <p:cNvCxnSpPr>
            <a:stCxn id="52" idx="3"/>
            <a:endCxn id="51" idx="1"/>
          </p:cNvCxnSpPr>
          <p:nvPr/>
        </p:nvCxnSpPr>
        <p:spPr>
          <a:xfrm flipV="1">
            <a:off x="3428992" y="1267083"/>
            <a:ext cx="2010668" cy="187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67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9256" y="71417"/>
            <a:ext cx="8851900" cy="571501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th-TH" altLang="th-TH" sz="3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คลินิก</a:t>
            </a:r>
            <a:r>
              <a:rPr lang="en-US" altLang="th-TH" sz="3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NCD </a:t>
            </a:r>
            <a:r>
              <a:rPr lang="th-TH" altLang="th-TH" sz="3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  <a:endParaRPr lang="en-US" altLang="th-TH" sz="30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2844" y="2857496"/>
          <a:ext cx="3786214" cy="3500460"/>
        </p:xfrm>
        <a:graphic>
          <a:graphicData uri="http://schemas.openxmlformats.org/drawingml/2006/table">
            <a:tbl>
              <a:tblPr/>
              <a:tblGrid>
                <a:gridCol w="3786214"/>
              </a:tblGrid>
              <a:tr h="4422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ทิศทางและนโยบาย</a:t>
                      </a:r>
                      <a:endParaRPr kumimoji="0" lang="en-US" alt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22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ระบบสารสนเทศ</a:t>
                      </a:r>
                      <a:endParaRPr kumimoji="0" lang="en-US" alt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65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การปรับระบบและกระบวนการบริการ</a:t>
                      </a:r>
                      <a:endParaRPr kumimoji="0" lang="en-US" alt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265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 </a:t>
                      </a: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ระบบสนับสนุนการตัดสินใจ</a:t>
                      </a:r>
                      <a:endParaRPr kumimoji="0" lang="en-US" alt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65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</a:t>
                      </a: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ระบบสนับสนุนการจัดการตนเอง</a:t>
                      </a:r>
                      <a:endParaRPr kumimoji="0" lang="en-US" alt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361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 </a:t>
                      </a:r>
                      <a:r>
                        <a:rPr kumimoji="0" lang="th-TH" alt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จัดบริการเชื่อมโยงชุมชน</a:t>
                      </a:r>
                      <a:endParaRPr kumimoji="0" lang="en-US" alt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72000" y="2878953"/>
            <a:ext cx="4500562" cy="36933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มารับบริการสามารถควบคุม ป้องกันปัจจัยเสี่ยงร่วม</a:t>
            </a:r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โอกาสเสี่ยงได้หรือดี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ขึ้น</a:t>
            </a:r>
            <a:endParaRPr lang="en-US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กลุ่มป่วย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สามารถควบคุมสภาวะของโรคได้ตามค่าเป้าหมาย </a:t>
            </a:r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(controllable)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ลดภาวะแทรกซ้อนของระบบหลอด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เลือด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ลดการนอนโรงพยาบาลโดยไม่ได้คาดการณ์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ล่วงหน้า</a:t>
            </a:r>
            <a:endParaRPr lang="en-US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ลดอัตราการเสียชีวิตที่สัมพันธ์โดยตรงจากโรค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เรื้อรังในช่วง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อายุ </a:t>
            </a:r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30 - 70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</a:t>
            </a:r>
            <a:endParaRPr lang="en-US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Oval 6"/>
          <p:cNvSpPr/>
          <p:nvPr/>
        </p:nvSpPr>
        <p:spPr>
          <a:xfrm>
            <a:off x="285752" y="857232"/>
            <a:ext cx="8572528" cy="17145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เครือข่ายของคลินิก/คลินิก/ศูนย์ในสถานบริการ </a:t>
            </a:r>
            <a:endParaRPr lang="en-US" sz="1800" b="1" dirty="0" smtClean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</a:t>
            </a:r>
            <a:r>
              <a:rPr lang="th-TH" sz="1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เชื่อมโยงในการบริหารจัดการและดำเนินการทางคลินิก  ให้เกิด</a:t>
            </a:r>
            <a:r>
              <a:rPr lang="th-TH" sz="1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กระบวนการป้องกัน ควบคุม และ</a:t>
            </a:r>
            <a:r>
              <a:rPr lang="th-TH" sz="1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ดูแล</a:t>
            </a:r>
            <a:r>
              <a:rPr lang="th-TH" sz="1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จัดการ</a:t>
            </a:r>
            <a:endParaRPr lang="en-US" sz="1800" b="1" dirty="0" smtClean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</a:t>
            </a:r>
            <a:r>
              <a:rPr lang="th-TH" sz="1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เรื้อรังแก่กลุ่มเสี่ยง กลุ่มป่วย </a:t>
            </a:r>
          </a:p>
        </p:txBody>
      </p:sp>
      <p:sp>
        <p:nvSpPr>
          <p:cNvPr id="15" name="ลูกศรขวา 14"/>
          <p:cNvSpPr/>
          <p:nvPr/>
        </p:nvSpPr>
        <p:spPr>
          <a:xfrm>
            <a:off x="4000496" y="4214818"/>
            <a:ext cx="50006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79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การขับเคลื่อนคลินิก </a:t>
            </a:r>
            <a:r>
              <a: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 </a:t>
            </a:r>
            <a:r>
              <a:rPr lang="th-TH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</a:p>
        </p:txBody>
      </p:sp>
      <p:graphicFrame>
        <p:nvGraphicFramePr>
          <p:cNvPr id="5" name="Diagram 3"/>
          <p:cNvGraphicFramePr/>
          <p:nvPr/>
        </p:nvGraphicFramePr>
        <p:xfrm>
          <a:off x="142844" y="714356"/>
          <a:ext cx="8818684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786438" y="2428875"/>
            <a:ext cx="178593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4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2559</a:t>
            </a:r>
          </a:p>
          <a:p>
            <a:endParaRPr lang="th-TH" sz="1400" b="1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th-TH" sz="14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-เพิ่ม “บูรณาการ </a:t>
            </a:r>
            <a:r>
              <a:rPr lang="en-US" sz="14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CVD &amp; CKD”</a:t>
            </a:r>
            <a:endParaRPr lang="th-TH" sz="1400" b="1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endParaRPr lang="th-TH" sz="1400" b="1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th-TH" sz="14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-เพิ่มคุณภาพในส่วนของการดูแลในชุมชน (รพ.สต)</a:t>
            </a:r>
          </a:p>
          <a:p>
            <a:endParaRPr lang="th-TH" sz="14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th-TH" sz="14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- ประเมินรับรอง   รพ. ที่ไม่ผ่านเมื่อ 58 + ร้อยละ 30 </a:t>
            </a:r>
            <a:r>
              <a:rPr lang="en-US" sz="14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72396" y="2214554"/>
            <a:ext cx="1357322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2560 </a:t>
            </a:r>
          </a:p>
          <a:p>
            <a:pPr>
              <a:defRPr/>
            </a:pPr>
            <a:endParaRPr lang="th-TH" sz="14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ขยับ</a:t>
            </a:r>
          </a:p>
          <a:p>
            <a:pPr>
              <a:defRPr/>
            </a:pPr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มาตรฐานการเพิ่มคุณภาพบริการ</a:t>
            </a:r>
          </a:p>
        </p:txBody>
      </p:sp>
      <p:sp>
        <p:nvSpPr>
          <p:cNvPr id="8" name="สามเหลี่ยมหน้าจั่ว 7"/>
          <p:cNvSpPr/>
          <p:nvPr/>
        </p:nvSpPr>
        <p:spPr>
          <a:xfrm>
            <a:off x="2071670" y="2786058"/>
            <a:ext cx="348682" cy="222310"/>
          </a:xfrm>
          <a:prstGeom prst="triangle">
            <a:avLst>
              <a:gd name="adj" fmla="val 100000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8203" name="TextBox 8"/>
          <p:cNvSpPr txBox="1">
            <a:spLocks noChangeArrowheads="1"/>
          </p:cNvSpPr>
          <p:nvPr/>
        </p:nvSpPr>
        <p:spPr bwMode="auto">
          <a:xfrm>
            <a:off x="428596" y="1142984"/>
            <a:ext cx="8072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0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จำนวน รพ. </a:t>
            </a:r>
            <a:r>
              <a:rPr lang="en-US" sz="20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A=33, S=48, M1=91, M2=35, F1-F3=780 </a:t>
            </a:r>
            <a:r>
              <a:rPr lang="th-TH" sz="2000" b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(ปี 2557)</a:t>
            </a:r>
          </a:p>
        </p:txBody>
      </p:sp>
      <p:sp>
        <p:nvSpPr>
          <p:cNvPr id="8204" name="TextBox 8"/>
          <p:cNvSpPr txBox="1">
            <a:spLocks noChangeArrowheads="1"/>
          </p:cNvSpPr>
          <p:nvPr/>
        </p:nvSpPr>
        <p:spPr bwMode="auto">
          <a:xfrm>
            <a:off x="3786188" y="5357813"/>
            <a:ext cx="4714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800" b="1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ผลปี 2558 </a:t>
            </a:r>
            <a:r>
              <a:rPr lang="en-US" sz="1800" b="1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r>
              <a:rPr lang="th-TH" sz="1800" b="1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รพ.เป้าหมาย 324 แห่ง</a:t>
            </a:r>
          </a:p>
          <a:p>
            <a:r>
              <a:rPr lang="th-TH" sz="1800" b="1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ผ่านการประเมินรับรอง 311 แห่ง(96.3</a:t>
            </a:r>
            <a:r>
              <a:rPr lang="en-US" sz="1800" b="1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%) </a:t>
            </a:r>
            <a:endParaRPr lang="th-TH" sz="1800" b="1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75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571504"/>
          </a:xfrm>
          <a:ln w="38100">
            <a:prstDash val="lgDashDot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400" b="1" dirty="0">
                <a:latin typeface="Tahoma" pitchFamily="34" charset="0"/>
                <a:cs typeface="Tahoma" pitchFamily="34" charset="0"/>
              </a:rPr>
              <a:t>กรอบการปรับระบบบริการในคลินิก 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NCD 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คุณภาพ </a:t>
            </a:r>
          </a:p>
        </p:txBody>
      </p:sp>
      <p:sp>
        <p:nvSpPr>
          <p:cNvPr id="5" name="Rectangle 4"/>
          <p:cNvSpPr/>
          <p:nvPr/>
        </p:nvSpPr>
        <p:spPr>
          <a:xfrm>
            <a:off x="6715140" y="1000108"/>
            <a:ext cx="2214546" cy="114300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8575"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เป้าหมาย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-ปรับเปลี่ยนพฤติกรรม</a:t>
            </a:r>
            <a:br>
              <a:rPr lang="th-TH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-จัดการตนเอง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-ควบคุมสภาวะของโรคได้</a:t>
            </a:r>
            <a:endParaRPr lang="th-TH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เมฆ 47"/>
          <p:cNvSpPr/>
          <p:nvPr/>
        </p:nvSpPr>
        <p:spPr>
          <a:xfrm>
            <a:off x="0" y="1857364"/>
            <a:ext cx="2214578" cy="92869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บูรณา</a:t>
            </a:r>
            <a:r>
              <a:rPr lang="th-TH" sz="16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การ </a:t>
            </a:r>
            <a:endParaRPr lang="en-US" sz="1600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CVD &amp; CKD</a:t>
            </a:r>
            <a:endParaRPr lang="th-TH" sz="1600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1000108"/>
            <a:ext cx="5214974" cy="584775"/>
          </a:xfrm>
          <a:prstGeom prst="rect">
            <a:avLst/>
          </a:prstGeom>
          <a:gradFill flip="none" rotWithShape="1">
            <a:gsLst>
              <a:gs pos="0">
                <a:srgbClr val="A7D971">
                  <a:shade val="30000"/>
                  <a:satMod val="115000"/>
                </a:srgbClr>
              </a:gs>
              <a:gs pos="50000">
                <a:srgbClr val="A7D971">
                  <a:shade val="67500"/>
                  <a:satMod val="115000"/>
                </a:srgbClr>
              </a:gs>
              <a:gs pos="100000">
                <a:srgbClr val="A7D971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chemeClr val="tx1"/>
            </a:solidFill>
            <a:prstDash val="sysDot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การปรับระบบบริการในคลินิก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NCD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คุณภาพ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ระบบสนับสนุนการจัดการตนเองในคลินิก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NCD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คุณภาพ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5984" y="1928802"/>
            <a:ext cx="435771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ผู้มารับบริการในคลินิก ได้รับการวินิจฉัยและรักษา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ตามมาตรฐานวิชาชีพ และ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Service Plan</a:t>
            </a:r>
            <a:endParaRPr lang="th-TH" sz="1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43108" y="4000504"/>
            <a:ext cx="328614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ประเมินปัจจัยเสี่ยง อ้วน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CVD risk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สุขภาพจิต สุรา บุหรี่ 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สุขภาพช่องปาก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4282" y="3071810"/>
            <a:ext cx="257176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การปรับเปลี่ยนพฤติกรรม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ตามความเสี่ยงของโรค</a:t>
            </a:r>
            <a:endParaRPr lang="th-TH" sz="1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57554" y="3071810"/>
            <a:ext cx="2643206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การรักษาด้วยยา ตาม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CPG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15074" y="3071810"/>
            <a:ext cx="271464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การคัดกรองภาวะแทรกซ้อน ตา ไต หัวใจ เท้า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28926" y="6357958"/>
            <a:ext cx="435771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บูรณา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การ/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One Stop Service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72132" y="5214950"/>
            <a:ext cx="1214446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เลิกบุหรี่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86050" y="5214950"/>
            <a:ext cx="257176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Psychosocial Clinic/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เลิกสุรา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43042" y="5214950"/>
            <a:ext cx="100013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DPAC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4282" y="5214950"/>
            <a:ext cx="785786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รพศ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/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รพท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.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00892" y="5214950"/>
            <a:ext cx="178595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err="1" smtClean="0">
                <a:latin typeface="Tahoma" pitchFamily="34" charset="0"/>
                <a:cs typeface="Tahoma" pitchFamily="34" charset="0"/>
              </a:rPr>
              <a:t>โภชน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บำบัด</a:t>
            </a:r>
            <a:br>
              <a:rPr lang="th-TH" sz="1400" b="1" dirty="0" smtClean="0">
                <a:latin typeface="Tahoma" pitchFamily="34" charset="0"/>
                <a:cs typeface="Tahoma" pitchFamily="34" charset="0"/>
              </a:rPr>
            </a:b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(อาหารเฉพาะโรค)</a:t>
            </a:r>
            <a:endParaRPr lang="th-TH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4282" y="6143644"/>
            <a:ext cx="928694" cy="584775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รพช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./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รพ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สต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.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8" name="ตัวเชื่อมต่อตรง 67"/>
          <p:cNvCxnSpPr/>
          <p:nvPr/>
        </p:nvCxnSpPr>
        <p:spPr>
          <a:xfrm>
            <a:off x="1357290" y="2857496"/>
            <a:ext cx="628654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ลูกศรเชื่อมต่อแบบตรง 70"/>
          <p:cNvCxnSpPr/>
          <p:nvPr/>
        </p:nvCxnSpPr>
        <p:spPr>
          <a:xfrm rot="5400000">
            <a:off x="1250133" y="2964653"/>
            <a:ext cx="214314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ลูกศรเชื่อมต่อแบบตรง 83"/>
          <p:cNvCxnSpPr/>
          <p:nvPr/>
        </p:nvCxnSpPr>
        <p:spPr>
          <a:xfrm rot="5400000">
            <a:off x="7536677" y="2964653"/>
            <a:ext cx="214314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ลูกศรเชื่อมต่อแบบตรง 90"/>
          <p:cNvCxnSpPr/>
          <p:nvPr/>
        </p:nvCxnSpPr>
        <p:spPr>
          <a:xfrm rot="5400000">
            <a:off x="4428727" y="2857893"/>
            <a:ext cx="42942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ลูกศรเชื่อมต่อแบบตรง 97"/>
          <p:cNvCxnSpPr/>
          <p:nvPr/>
        </p:nvCxnSpPr>
        <p:spPr>
          <a:xfrm rot="5400000">
            <a:off x="2463388" y="3822306"/>
            <a:ext cx="358778" cy="7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ตัวเชื่อมต่อตรง 103"/>
          <p:cNvCxnSpPr/>
          <p:nvPr/>
        </p:nvCxnSpPr>
        <p:spPr>
          <a:xfrm>
            <a:off x="2143108" y="5000636"/>
            <a:ext cx="557216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ลูกศรเชื่อมต่อแบบตรง 110"/>
          <p:cNvCxnSpPr>
            <a:endCxn id="59" idx="0"/>
          </p:cNvCxnSpPr>
          <p:nvPr/>
        </p:nvCxnSpPr>
        <p:spPr>
          <a:xfrm rot="5400000">
            <a:off x="2035951" y="5107793"/>
            <a:ext cx="214314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ลูกศรเชื่อมต่อแบบตรง 111"/>
          <p:cNvCxnSpPr/>
          <p:nvPr/>
        </p:nvCxnSpPr>
        <p:spPr>
          <a:xfrm rot="5400000">
            <a:off x="6037273" y="5106999"/>
            <a:ext cx="214314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ลูกศรเชื่อมต่อแบบตรง 112"/>
          <p:cNvCxnSpPr/>
          <p:nvPr/>
        </p:nvCxnSpPr>
        <p:spPr>
          <a:xfrm rot="5400000">
            <a:off x="7608909" y="5106999"/>
            <a:ext cx="214314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ลูกศรเชื่อมต่อแบบตรง 115"/>
          <p:cNvCxnSpPr/>
          <p:nvPr/>
        </p:nvCxnSpPr>
        <p:spPr>
          <a:xfrm rot="5400000">
            <a:off x="3821107" y="5037149"/>
            <a:ext cx="358778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วงเล็บปีกกาขวา 119"/>
          <p:cNvSpPr/>
          <p:nvPr/>
        </p:nvSpPr>
        <p:spPr>
          <a:xfrm rot="5400000">
            <a:off x="4857752" y="3357562"/>
            <a:ext cx="428628" cy="5572164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ลูกศรโค้งขวา 48"/>
          <p:cNvSpPr/>
          <p:nvPr/>
        </p:nvSpPr>
        <p:spPr>
          <a:xfrm rot="20273474">
            <a:off x="80806" y="2625734"/>
            <a:ext cx="404629" cy="60261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b="1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หมายเลขสไลด์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BD7A-C09F-46A5-92E2-04179FE6C6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251520" y="692696"/>
            <a:ext cx="8685216" cy="936104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 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การควบคุมโรคไม่ติดต่อ (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NCD)</a:t>
            </a:r>
          </a:p>
        </p:txBody>
      </p:sp>
      <p:pic>
        <p:nvPicPr>
          <p:cNvPr id="6" name="Picture 8" descr="สุขภาพดีเริ่มต้นที่นี่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5522769"/>
            <a:ext cx="1137806" cy="568903"/>
          </a:xfrm>
          <a:prstGeom prst="rect">
            <a:avLst/>
          </a:prstGeom>
        </p:spPr>
      </p:pic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56974"/>
              </p:ext>
            </p:extLst>
          </p:nvPr>
        </p:nvGraphicFramePr>
        <p:xfrm>
          <a:off x="179512" y="1772816"/>
          <a:ext cx="8757224" cy="50851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488077"/>
                <a:gridCol w="4269147"/>
              </a:tblGrid>
              <a:tr h="307502"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ข้อค้นพบ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41" marR="5641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ข้อเสนอแนะ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41" marR="5641" marT="0" marB="0"/>
                </a:tc>
              </a:tr>
              <a:tr h="4777682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อัตราตายด้วยโรคหลอดเลือดหัวใจ และอัตราป่วยรายใหม่ยังสูงและคุณภาพบริการ</a:t>
                      </a: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DM/HT </a:t>
                      </a: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ยังไม่ถึงเกณฑ์ และยังไม่มีสัญญานว่าจะบรรลุเป้าหมาย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ความก้าวหน้าของ </a:t>
                      </a: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PM </a:t>
                      </a: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 </a:t>
                      </a: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Case manager</a:t>
                      </a: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ของพื้นที่มีการพัฒนาไปในทิศทางที่ดีขึ้น</a:t>
                      </a:r>
                      <a:endParaRPr lang="en-US"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หน่วยบริการและหน่วยบริหารมีความตื่นตัวในการดำเนินงาน แต่ยังไม่ทราบแนวทางการดำเนินงานให้ผลงานมีประสิทธิผลมากขึ้น รวมทั้งการวิเคราะห์และใช้ประโยขน์ข้อมูลยังทำได้น้อย</a:t>
                      </a:r>
                      <a:endParaRPr lang="en-US"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buClrTx/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มาตรการคลินิก</a:t>
                      </a: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NCD </a:t>
                      </a: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คุณภาพ ยังไม่เชื่อมโยงและส่งผลโดยตรงต่อคุณภาพของบริการและการลดโรคได้อย่างเป็นรูปธรรมสำหรับการแก้ปัญหาในพื้นที่</a:t>
                      </a: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th-TH"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การวิเคราะห์ข้อมูลและความยุ่งยากในการเข้าถึงการประมวลผลระบบฐานข้อมูล 43 แฟ้มของผู้ปฏิบัติงาน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การเชื่อมต่อกับ </a:t>
                      </a: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Service plan </a:t>
                      </a: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น้อย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มาตรการการปรับเปลี่ยนพฤติกรรม พบว่า</a:t>
                      </a:r>
                      <a:endParaRPr lang="en-US"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1. กลุ่มที่มีความเสี่ยงสูงยังทำได้น้อย</a:t>
                      </a: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ขาดการติดตามประเมินผล ขาดความต่อเนื่อง   </a:t>
                      </a:r>
                      <a:endParaRPr lang="en-US"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2. มีการใช้มาตรการ</a:t>
                      </a: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อ. </a:t>
                      </a:r>
                      <a:r>
                        <a:rPr lang="en-US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ส. ได้รับการสนับสนุนงบประมาณ จาก อปท. และรพสต. แต่ขาดการนำไปปฏิบัติอย่างต่อเนื่อง และครอบคลุม</a:t>
                      </a:r>
                      <a:endParaRPr lang="en-US"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Ø"/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41" marR="5641" marT="0" marB="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ควรทบทวนมาตรการ </a:t>
                      </a:r>
                      <a:r>
                        <a:rPr lang="en-US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</a:t>
                      </a: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คลินิก </a:t>
                      </a:r>
                      <a:r>
                        <a:rPr lang="en-US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NCD </a:t>
                      </a: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คุณภาพ</a:t>
                      </a:r>
                      <a:r>
                        <a:rPr lang="en-US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”</a:t>
                      </a: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ให้เป็นเครื่องมือในการพัฒนาคุณภาพบริการและการลดโรค </a:t>
                      </a:r>
                      <a:r>
                        <a:rPr lang="en-US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NCD </a:t>
                      </a: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ได้มีประสิทธิภาพจริง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ควรทบทวนเป้าหมายความสำเร็จของการลดโรค ลดตาย และคุณภาพบริการให้สอดคล้องกับกับประสิทธิผลของมาตรการ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จังหวัดควรมุ่งเน้นมาตรการที่มีประสิทธิผลทั้ง ด้านการจัดการผู้ป่วยรายกรณี และมาตรการลดพฤติกรรมและปัจจัยเสี่ยงในชุมชนที่ตรงกับปัญหาตนเอง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ระบบฐานข้อมูล และพัฒนาการเข้าถึงการประมวลผลข้อมูลโรคไม่ติดต่อเรื้อรังจาก 43 แฟ้ม ให้ง่ายต่อผู้ปฏิบัติงาน เพื่อให้การทำงานมี</a:t>
                      </a: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ประสิทธิภาพ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ควรพัฒนาการใช้ประโยชน์ของข้อมูล โดย สำนัก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โรคไม่ติดต่อ ศนย.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NCD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และสำนักระบาด </a:t>
                      </a: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ร่วมมือ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กันในการจัดการชุด</a:t>
                      </a: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ข้อมูลระบาดวิทยาโรค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ไม่ติดต่อที่ควรมีการวิเคราะห์เป็นพื้นฐาน และเพิ่มศักยภาพให้แก่ </a:t>
                      </a: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สคร. สสจ.และ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หน่วยบริการสุขภาพใน</a:t>
                      </a: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ประกอบในการวางแผนและติดตามผลคุณภาพบริการ </a:t>
                      </a:r>
                      <a:endParaRPr lang="th-TH" sz="14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641" marR="5641" marT="0" marB="0"/>
                </a:tc>
              </a:tr>
            </a:tbl>
          </a:graphicData>
        </a:graphic>
      </p:graphicFrame>
      <p:pic>
        <p:nvPicPr>
          <p:cNvPr id="9" name="รูปภาพ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021288"/>
            <a:ext cx="1649877" cy="721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73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h-TH" b="1" dirty="0" smtClean="0"/>
              <a:t>ปัญหา/อุปสรรคในการดำเนินงาน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71406" y="1885952"/>
            <a:ext cx="3829048" cy="147161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ผู้ปฏิบัติงานและผู้ประเมินยังขาดความรู้ ความเข้าใจในความหมายตามเกณฑ์การประเมินที่กำหนด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885953"/>
            <a:ext cx="4038600" cy="1471609"/>
          </a:xfrm>
          <a:ln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จัดทีมประเมินไขว้แบบโดยมีตัวแทน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Case Manager 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จากโรงพยาบาลของแต่ละจังหวัด มาร่วมทีมประเมิน และมีการทบทวนเกณฑ์ แนวทางการประเมินร่วมกันก่อนลงประเมินจริง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7359" y="4389318"/>
            <a:ext cx="4374916" cy="1754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เพิ่มการวิเคราะห์ข้อมูลหา </a:t>
            </a:r>
            <a:r>
              <a:rPr lang="en-US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GAP</a:t>
            </a: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ในพื้นที่ </a:t>
            </a:r>
          </a:p>
          <a:p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เพื่อเชื่อมโยงการจัดบริการของเครือข่าย</a:t>
            </a:r>
          </a:p>
          <a:p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โดยจัดทำเป็นแนวทางร่วมกัน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เพิ่มการวิเคราะห์ข้อมูลเพื่อจำแนกผู้ป่วย </a:t>
            </a:r>
          </a:p>
          <a:p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กลุ่มที่ควบคุมได้ กลุ่มที่ควบคุมไม่ได้</a:t>
            </a:r>
          </a:p>
          <a:p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เพื่อหาสาเหตุและแนวทางแก้ไข</a:t>
            </a:r>
            <a:endParaRPr lang="en-US" sz="18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4183757"/>
            <a:ext cx="3929090" cy="20313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มีการนำข้อมูลมาวิเคราะห์เพื่อพัฒนาคุณภาพการป้องกันควบคุมโรคและออกแบบบริการ แต่ขาดการมีส่วนร่วมของทีมผู้เกี่ยวข้อง และไม่มีการนำหลักการทางระบาดวิทยาและบริบทของพื้นที่มาใช้ในการวิเคราะห์ปัญหาร่วมกันในทีม</a:t>
            </a:r>
            <a:endParaRPr lang="en-US" sz="18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4071934" y="2285992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4071934" y="5072074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143240" y="3548722"/>
            <a:ext cx="238238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ระบบสารสนเทศ</a:t>
            </a:r>
            <a:endParaRPr lang="en-US" sz="2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357422" y="1242940"/>
            <a:ext cx="4001416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ภาพรวมการประเมินบริหารจัดการ</a:t>
            </a:r>
            <a:endParaRPr lang="en-US" sz="2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2220</Words>
  <Application>Microsoft Office PowerPoint</Application>
  <PresentationFormat>นำเสนอทางหน้าจอ (4:3)</PresentationFormat>
  <Paragraphs>284</Paragraphs>
  <Slides>17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4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21" baseType="lpstr">
      <vt:lpstr>Office Theme</vt:lpstr>
      <vt:lpstr>ชุดรูปแบบของ Office</vt:lpstr>
      <vt:lpstr>2_ชุดรูปแบบของ Office</vt:lpstr>
      <vt:lpstr>Urban</vt:lpstr>
      <vt:lpstr>     โดย   กลุ่มพัฒนาระบบสาธารณสุข สำนักโรคไม่ติดต่อ  วันที่ 20 ตุลาคม 2558  ณ โรงแรมมิราเคิล แกรนด์ คอนเวนชั่น กรุงเทพมหานคร </vt:lpstr>
      <vt:lpstr>Quick Win สำหรับการดำเนินงานลดโรคไม่ติดต่อและการบาดเจ็บ ปี 2559</vt:lpstr>
      <vt:lpstr>งานนำเสนอ PowerPoint</vt:lpstr>
      <vt:lpstr>งานนำเสนอ PowerPoint</vt:lpstr>
      <vt:lpstr>คลินิก NCD คุณภาพ</vt:lpstr>
      <vt:lpstr>งานนำเสนอ PowerPoint</vt:lpstr>
      <vt:lpstr>กรอบการปรับระบบบริการในคลินิก NCD คุณภาพ </vt:lpstr>
      <vt:lpstr>ประเด็น : การควบคุมโรคไม่ติดต่อ (NCD)</vt:lpstr>
      <vt:lpstr>ปัญหา/อุปสรรคในการดำเนินงาน</vt:lpstr>
      <vt:lpstr>การสนับสนุนการดำเนินงานในคลินิก NCD คุณภาพ</vt:lpstr>
      <vt:lpstr> การสนับสนุนการจัดระบบบริการด้านการปรับเปลี่ยนพฤติกรรม                  ตามความเสี่ยงของโรค (CVD CKD) </vt:lpstr>
      <vt:lpstr>ผู้รับผิดชอบงาน</vt:lpstr>
      <vt:lpstr>งานนำเสนอ PowerPoint</vt:lpstr>
      <vt:lpstr>วิธีการประเมิน ร้อยละของคลินิก NCD คุณภาพ (ไม่น้อยกว่า 70)</vt:lpstr>
      <vt:lpstr>การวัดร้อยละคลินิก NCD คุณภาพ</vt:lpstr>
      <vt:lpstr>แนวทางพัฒนาการดำเนินงานคลินิกNCDคุณภาพ</vt:lpstr>
      <vt:lpstr>ไขข้อข้องใจการอบรม SM อำเภอแก่ครู ก.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179</cp:revision>
  <dcterms:created xsi:type="dcterms:W3CDTF">2015-10-14T07:13:29Z</dcterms:created>
  <dcterms:modified xsi:type="dcterms:W3CDTF">2015-10-20T03:50:23Z</dcterms:modified>
</cp:coreProperties>
</file>